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257" r:id="rId2"/>
    <p:sldId id="258" r:id="rId3"/>
    <p:sldId id="263" r:id="rId4"/>
    <p:sldId id="269" r:id="rId5"/>
    <p:sldId id="277" r:id="rId6"/>
    <p:sldId id="267" r:id="rId7"/>
    <p:sldId id="281" r:id="rId8"/>
    <p:sldId id="282" r:id="rId9"/>
    <p:sldId id="279" r:id="rId10"/>
    <p:sldId id="284" r:id="rId11"/>
    <p:sldId id="280" r:id="rId12"/>
    <p:sldId id="278" r:id="rId13"/>
    <p:sldId id="283" r:id="rId14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A4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52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CDA3D4-9606-4D03-97CC-E18081EACC99}" type="datetimeFigureOut">
              <a:rPr lang="ru-RU" smtClean="0"/>
              <a:pPr/>
              <a:t>26.09.2024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91DE0-26BA-4EAF-9D58-CC7EC7B043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88341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26.09.2024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63588" y="1772816"/>
            <a:ext cx="7416824" cy="2343888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Организация образовательного процесса </a:t>
            </a:r>
            <a:b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2024/25 учебном году </a:t>
            </a:r>
            <a:b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связи с изменениями ФГОС и ФОП общего</a:t>
            </a:r>
            <a:b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образования</a:t>
            </a:r>
          </a:p>
        </p:txBody>
      </p:sp>
      <p:pic>
        <p:nvPicPr>
          <p:cNvPr id="4" name="object 2"/>
          <p:cNvPicPr/>
          <p:nvPr/>
        </p:nvPicPr>
        <p:blipFill rotWithShape="1">
          <a:blip r:embed="rId2" cstate="print"/>
          <a:srcRect t="39749"/>
          <a:stretch/>
        </p:blipFill>
        <p:spPr>
          <a:xfrm>
            <a:off x="1" y="5157192"/>
            <a:ext cx="9143999" cy="1700805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5616" y="5215280"/>
            <a:ext cx="6840760" cy="517976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</a:t>
            </a:r>
          </a:p>
        </p:txBody>
      </p:sp>
    </p:spTree>
    <p:extLst>
      <p:ext uri="{BB962C8B-B14F-4D97-AF65-F5344CB8AC3E}">
        <p14:creationId xmlns:p14="http://schemas.microsoft.com/office/powerpoint/2010/main" val="42536203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4319173" cy="5481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53"/>
          <a:stretch/>
        </p:blipFill>
        <p:spPr bwMode="auto">
          <a:xfrm>
            <a:off x="4750523" y="308085"/>
            <a:ext cx="4300264" cy="5677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0352"/>
          <a:stretch/>
        </p:blipFill>
        <p:spPr bwMode="auto">
          <a:xfrm>
            <a:off x="358034" y="5661248"/>
            <a:ext cx="4392488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91446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Autofit/>
          </a:bodyPr>
          <a:lstStyle/>
          <a:p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Изменения на уровне среднего общего образования</a:t>
            </a: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323528" y="1556792"/>
            <a:ext cx="8259082" cy="288032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/>
              <a:t>Внесены изменения в ФРП по учебным предметам:</a:t>
            </a:r>
          </a:p>
          <a:p>
            <a:pPr lvl="1"/>
            <a:r>
              <a:rPr lang="ru-RU" sz="2000" dirty="0"/>
              <a:t> </a:t>
            </a:r>
            <a:r>
              <a:rPr lang="ru-RU" sz="2000" b="1" i="1" dirty="0"/>
              <a:t>«Литература</a:t>
            </a:r>
            <a:r>
              <a:rPr lang="ru-RU" sz="2000" i="1" dirty="0"/>
              <a:t>» (базовый и углублённый уровни), </a:t>
            </a:r>
          </a:p>
          <a:p>
            <a:pPr lvl="1"/>
            <a:r>
              <a:rPr lang="ru-RU" sz="2000" b="1" i="1" dirty="0"/>
              <a:t>«История</a:t>
            </a:r>
            <a:r>
              <a:rPr lang="ru-RU" sz="2000" i="1" dirty="0"/>
              <a:t>» (базовый уровень), </a:t>
            </a:r>
          </a:p>
          <a:p>
            <a:pPr lvl="1"/>
            <a:r>
              <a:rPr lang="ru-RU" sz="2000" b="1" i="1" dirty="0"/>
              <a:t>«Обществознание</a:t>
            </a:r>
            <a:r>
              <a:rPr lang="ru-RU" sz="2000" i="1" dirty="0"/>
              <a:t>» (базовый уровень), </a:t>
            </a:r>
          </a:p>
          <a:p>
            <a:pPr lvl="1"/>
            <a:r>
              <a:rPr lang="ru-RU" sz="2000" b="1" i="1" dirty="0"/>
              <a:t>«География</a:t>
            </a:r>
            <a:r>
              <a:rPr lang="ru-RU" sz="2000" i="1" dirty="0"/>
              <a:t>» (базовый уровень), </a:t>
            </a:r>
          </a:p>
          <a:p>
            <a:pPr lvl="1"/>
            <a:r>
              <a:rPr lang="ru-RU" sz="2000" i="1" dirty="0"/>
              <a:t>модули по физической культуре. </a:t>
            </a:r>
          </a:p>
          <a:p>
            <a:r>
              <a:rPr lang="ru-RU" sz="2400" dirty="0"/>
              <a:t>Утверждены варианты учебных планов для технологического, естественно-научного, гуманитарного, универсального профилей</a:t>
            </a:r>
          </a:p>
        </p:txBody>
      </p:sp>
    </p:spTree>
    <p:extLst>
      <p:ext uri="{BB962C8B-B14F-4D97-AF65-F5344CB8AC3E}">
        <p14:creationId xmlns:p14="http://schemas.microsoft.com/office/powerpoint/2010/main" val="38733613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Учебно-методическое обеспечение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214769"/>
            <a:ext cx="8136904" cy="1422143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1800" b="1" dirty="0"/>
              <a:t>Приказ Министерства просвещения Российской Федерации № 119 от 21.02.2024 “О внесении изменений в приложения № 1 и № 2 к приказу Министерства просвещения Российской Федерации от 21 сентября 2022 г. N 858 “Об утверждении федерального перечня учебников…”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7196773"/>
              </p:ext>
            </p:extLst>
          </p:nvPr>
        </p:nvGraphicFramePr>
        <p:xfrm>
          <a:off x="251520" y="2996952"/>
          <a:ext cx="8136904" cy="165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4226">
                  <a:extLst>
                    <a:ext uri="{9D8B030D-6E8A-4147-A177-3AD203B41FA5}">
                      <a16:colId xmlns:a16="http://schemas.microsoft.com/office/drawing/2014/main" val="4104529046"/>
                    </a:ext>
                  </a:extLst>
                </a:gridCol>
                <a:gridCol w="2034226">
                  <a:extLst>
                    <a:ext uri="{9D8B030D-6E8A-4147-A177-3AD203B41FA5}">
                      <a16:colId xmlns:a16="http://schemas.microsoft.com/office/drawing/2014/main" val="785718980"/>
                    </a:ext>
                  </a:extLst>
                </a:gridCol>
                <a:gridCol w="2034226">
                  <a:extLst>
                    <a:ext uri="{9D8B030D-6E8A-4147-A177-3AD203B41FA5}">
                      <a16:colId xmlns:a16="http://schemas.microsoft.com/office/drawing/2014/main" val="3309160718"/>
                    </a:ext>
                  </a:extLst>
                </a:gridCol>
                <a:gridCol w="2034226">
                  <a:extLst>
                    <a:ext uri="{9D8B030D-6E8A-4147-A177-3AD203B41FA5}">
                      <a16:colId xmlns:a16="http://schemas.microsoft.com/office/drawing/2014/main" val="21361979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Учебный 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Заказано экз.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На сумму (руб.)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rgbClr val="FF0000"/>
                          </a:solidFill>
                        </a:rPr>
                        <a:t>Идёт заказ учебников</a:t>
                      </a:r>
                      <a:r>
                        <a:rPr lang="ru-RU" baseline="0" dirty="0">
                          <a:solidFill>
                            <a:srgbClr val="FF0000"/>
                          </a:solidFill>
                        </a:rPr>
                        <a:t> для СОО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06916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2023/2024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387 292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218 034 022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70385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/>
                        <a:t>2024/2025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282 886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191 130 241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61 943 329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5439022"/>
                  </a:ext>
                </a:extLst>
              </a:tr>
            </a:tbl>
          </a:graphicData>
        </a:graphic>
      </p:graphicFrame>
      <p:sp>
        <p:nvSpPr>
          <p:cNvPr id="6" name="Объект 2"/>
          <p:cNvSpPr txBox="1">
            <a:spLocks/>
          </p:cNvSpPr>
          <p:nvPr/>
        </p:nvSpPr>
        <p:spPr>
          <a:xfrm>
            <a:off x="251520" y="4941169"/>
            <a:ext cx="8136904" cy="115212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Проблемы:</a:t>
            </a:r>
          </a:p>
          <a:p>
            <a:pPr lvl="1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все школы заказывают в первую очередь учебники, завершившие срок эксплуатации;</a:t>
            </a:r>
          </a:p>
          <a:p>
            <a:pPr lvl="1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дефиците финансовых средств школы заказывают учебную литературу не первостепенной важности: рабочие тетради, прописи.</a:t>
            </a:r>
          </a:p>
        </p:txBody>
      </p:sp>
    </p:spTree>
    <p:extLst>
      <p:ext uri="{BB962C8B-B14F-4D97-AF65-F5344CB8AC3E}">
        <p14:creationId xmlns:p14="http://schemas.microsoft.com/office/powerpoint/2010/main" val="7419584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Autofit/>
          </a:bodyPr>
          <a:lstStyle/>
          <a:p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Первостепенные задачи </a:t>
            </a:r>
            <a:b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подготовки к новому учебному году </a:t>
            </a:r>
            <a:b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учётом изменений во ФГОС и ФОП начального, основного и среднего общего образования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276872"/>
            <a:ext cx="8208912" cy="3268960"/>
          </a:xfrm>
          <a:ln>
            <a:solidFill>
              <a:schemeClr val="accent1"/>
            </a:solidFill>
          </a:ln>
        </p:spPr>
        <p:txBody>
          <a:bodyPr>
            <a:normAutofit fontScale="55000" lnSpcReduction="2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Внести изменения в образовательные программы;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Разработать учебные планы с учётом изменений в ФОП;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Предусмотреть обучение предметов на углублённом уровне для обучающихся начального и основного общего образования;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Предусмотреть обучение по индивидуальным учебным планам;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Обеспечить прохождение курсовой подготовки на цифровой платформе экосистемы ДПО всеми учителями ОБЗР и труда (технологии);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Организовать изучение учителями-предметниками изменений в федеральных рабочих программах;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Провести анализ имеющихся материально-технических, учебно-методических и др. условий реализации основной образовательной программы.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4987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3010" y="332656"/>
            <a:ext cx="8107422" cy="1872208"/>
          </a:xfrm>
          <a:ln>
            <a:solidFill>
              <a:schemeClr val="accent1"/>
            </a:solidFill>
          </a:ln>
        </p:spPr>
        <p:txBody>
          <a:bodyPr>
            <a:normAutofit fontScale="62500" lnSpcReduction="20000"/>
          </a:bodyPr>
          <a:lstStyle/>
          <a:p>
            <a:pPr algn="ctr"/>
            <a:r>
              <a:rPr lang="ru-RU" dirty="0"/>
              <a:t>Приказ </a:t>
            </a:r>
            <a:r>
              <a:rPr lang="ru-RU" dirty="0" err="1"/>
              <a:t>Минпросвещения</a:t>
            </a:r>
            <a:r>
              <a:rPr lang="ru-RU" dirty="0"/>
              <a:t> России </a:t>
            </a:r>
            <a:r>
              <a:rPr lang="ru-RU" b="1" dirty="0"/>
              <a:t>от 27.12.2023 № 1028 «</a:t>
            </a:r>
            <a:r>
              <a:rPr lang="ru-RU" dirty="0"/>
              <a:t>О внесении изменений в некоторые приказы Министерства образования и науки Российской Федерации и Министерства просвещения Российской Федерации, касающиеся</a:t>
            </a:r>
            <a:r>
              <a:rPr lang="ru-RU" b="1" dirty="0"/>
              <a:t> федеральных государственных образовательных стандартов основного общего образования и среднего общего образования» </a:t>
            </a:r>
          </a:p>
          <a:p>
            <a:pPr algn="ctr"/>
            <a:r>
              <a:rPr lang="ru-RU" b="1" dirty="0">
                <a:solidFill>
                  <a:srgbClr val="FF0000"/>
                </a:solidFill>
              </a:rPr>
              <a:t>(вступает в силу с 1 сентября 2024 года)</a:t>
            </a: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353010" y="4797152"/>
            <a:ext cx="8107422" cy="129614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Утверждены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предметные результаты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предмету «Основы безопасности и защиты Родины».</a:t>
            </a:r>
          </a:p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Предметные результаты по физической культуре остались неизменными.</a:t>
            </a:r>
          </a:p>
        </p:txBody>
      </p:sp>
      <p:sp>
        <p:nvSpPr>
          <p:cNvPr id="7" name="Объект 6"/>
          <p:cNvSpPr txBox="1">
            <a:spLocks/>
          </p:cNvSpPr>
          <p:nvPr/>
        </p:nvSpPr>
        <p:spPr>
          <a:xfrm>
            <a:off x="353010" y="2349136"/>
            <a:ext cx="8107422" cy="218512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dirty="0"/>
              <a:t>Изменения касаются предметной области «Физическая культура и основы безопасности жизнедеятельности» на уровнях ООО и СОО</a:t>
            </a:r>
          </a:p>
          <a:p>
            <a:endParaRPr lang="ru-RU" sz="2000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3929711"/>
              </p:ext>
            </p:extLst>
          </p:nvPr>
        </p:nvGraphicFramePr>
        <p:xfrm>
          <a:off x="467543" y="3068960"/>
          <a:ext cx="7920882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441">
                  <a:extLst>
                    <a:ext uri="{9D8B030D-6E8A-4147-A177-3AD203B41FA5}">
                      <a16:colId xmlns:a16="http://schemas.microsoft.com/office/drawing/2014/main" val="328491636"/>
                    </a:ext>
                  </a:extLst>
                </a:gridCol>
                <a:gridCol w="3960441">
                  <a:extLst>
                    <a:ext uri="{9D8B030D-6E8A-4147-A177-3AD203B41FA5}">
                      <a16:colId xmlns:a16="http://schemas.microsoft.com/office/drawing/2014/main" val="33985996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Предметная область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Предмет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470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Основы безопасности и защиты Родины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Основы безопасности и защиты Родины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9398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Физическая культура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Физическая культура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10816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9517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88640"/>
            <a:ext cx="8136904" cy="2044824"/>
          </a:xfrm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algn="ctr"/>
            <a:r>
              <a:rPr lang="ru-RU" sz="2000" dirty="0"/>
              <a:t>Приказ Министерства просвещения Российской Федерации </a:t>
            </a:r>
            <a:r>
              <a:rPr lang="ru-RU" sz="2000" b="1" dirty="0"/>
              <a:t>от 22.01.2024 № 31 "</a:t>
            </a:r>
            <a:r>
              <a:rPr lang="ru-RU" sz="2000" dirty="0"/>
              <a:t>О внесении изменений в некоторые приказы Министерства образования и науки Российской Федерации и Министерства просвещения Российской Федерации, касающиеся </a:t>
            </a:r>
            <a:r>
              <a:rPr lang="ru-RU" sz="2000" b="1" dirty="0"/>
              <a:t>федеральных государственных образовательных стандартов начального общего образования и основного общего образования« </a:t>
            </a:r>
            <a:r>
              <a:rPr lang="ru-RU" sz="2000" b="1" dirty="0">
                <a:solidFill>
                  <a:srgbClr val="FF0000"/>
                </a:solidFill>
              </a:rPr>
              <a:t>(вступает в силу с 1 сентября 2024 года)</a:t>
            </a: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276605" y="2348880"/>
            <a:ext cx="8136904" cy="168762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dirty="0"/>
              <a:t>Изменения касаются предметной области «Технология» на уровнях НОО и ООО</a:t>
            </a:r>
          </a:p>
          <a:p>
            <a:endParaRPr lang="ru-RU" sz="20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3050988"/>
              </p:ext>
            </p:extLst>
          </p:nvPr>
        </p:nvGraphicFramePr>
        <p:xfrm>
          <a:off x="564637" y="3113029"/>
          <a:ext cx="756084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408">
                  <a:extLst>
                    <a:ext uri="{9D8B030D-6E8A-4147-A177-3AD203B41FA5}">
                      <a16:colId xmlns:a16="http://schemas.microsoft.com/office/drawing/2014/main" val="1983313310"/>
                    </a:ext>
                  </a:extLst>
                </a:gridCol>
                <a:gridCol w="3888432">
                  <a:extLst>
                    <a:ext uri="{9D8B030D-6E8A-4147-A177-3AD203B41FA5}">
                      <a16:colId xmlns:a16="http://schemas.microsoft.com/office/drawing/2014/main" val="2775216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Предметная область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Предмет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59319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/>
                        <a:t>Технология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Труд</a:t>
                      </a:r>
                      <a:r>
                        <a:rPr lang="ru-RU" b="1" baseline="0" dirty="0"/>
                        <a:t> (технология)</a:t>
                      </a:r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6183924"/>
                  </a:ext>
                </a:extLst>
              </a:tr>
            </a:tbl>
          </a:graphicData>
        </a:graphic>
      </p:graphicFrame>
      <p:sp>
        <p:nvSpPr>
          <p:cNvPr id="9" name="Объект 2"/>
          <p:cNvSpPr txBox="1">
            <a:spLocks/>
          </p:cNvSpPr>
          <p:nvPr/>
        </p:nvSpPr>
        <p:spPr>
          <a:xfrm>
            <a:off x="281871" y="4293096"/>
            <a:ext cx="8136904" cy="204482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Обязательные модули на уровне ООО: </a:t>
            </a:r>
          </a:p>
          <a:p>
            <a:pPr lvl="1" algn="ctr"/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«Производство и технологии», </a:t>
            </a:r>
          </a:p>
          <a:p>
            <a:pPr lvl="1" algn="ctr"/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«Технологии обработки материалов и пищевых продуктов», </a:t>
            </a:r>
          </a:p>
          <a:p>
            <a:pPr lvl="1" algn="ctr"/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«Компьютерная графика. Черчение», </a:t>
            </a:r>
          </a:p>
          <a:p>
            <a:pPr lvl="1" algn="ctr"/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«Робототехника»,</a:t>
            </a:r>
          </a:p>
          <a:p>
            <a:pPr lvl="1" algn="ctr"/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«3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-моделирование, </a:t>
            </a:r>
            <a:r>
              <a:rPr lang="ru-RU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прототипирование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макетирование»</a:t>
            </a:r>
          </a:p>
        </p:txBody>
      </p:sp>
    </p:spTree>
    <p:extLst>
      <p:ext uri="{BB962C8B-B14F-4D97-AF65-F5344CB8AC3E}">
        <p14:creationId xmlns:p14="http://schemas.microsoft.com/office/powerpoint/2010/main" val="2799527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3176" y="548680"/>
            <a:ext cx="8229600" cy="1960118"/>
          </a:xfrm>
          <a:ln>
            <a:solidFill>
              <a:schemeClr val="accent1"/>
            </a:solidFill>
          </a:ln>
        </p:spPr>
        <p:txBody>
          <a:bodyPr>
            <a:normAutofit fontScale="92500" lnSpcReduction="20000"/>
          </a:bodyPr>
          <a:lstStyle/>
          <a:p>
            <a:pPr algn="ctr"/>
            <a:r>
              <a:rPr lang="ru-RU" sz="2000" dirty="0"/>
              <a:t>Приказ Министерства просвещения Российской Федерации </a:t>
            </a:r>
            <a:r>
              <a:rPr lang="ru-RU" sz="2000" b="1" dirty="0"/>
              <a:t>№ 110 от 19.02.2024 “</a:t>
            </a:r>
            <a:r>
              <a:rPr lang="ru-RU" sz="2000" dirty="0"/>
              <a:t>О внесении изменений в некоторые приказы Министерства образования и науки Российской Федерации и Министерства просвещения Российской Федерации, касающиеся </a:t>
            </a:r>
            <a:r>
              <a:rPr lang="ru-RU" sz="2000" b="1" dirty="0"/>
              <a:t>федеральных государственных образовательных стандартов основного общего образования” </a:t>
            </a:r>
          </a:p>
          <a:p>
            <a:pPr marL="0" indent="0" algn="ctr">
              <a:buNone/>
            </a:pPr>
            <a:r>
              <a:rPr lang="ru-RU" sz="2000" b="1" dirty="0">
                <a:solidFill>
                  <a:srgbClr val="FF0000"/>
                </a:solidFill>
              </a:rPr>
              <a:t>(вступает в силу с 1 сентября 2025 года)</a:t>
            </a: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239533" y="2871741"/>
            <a:ext cx="8229600" cy="113943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/>
              <a:t>Изменения касаются введения курса </a:t>
            </a:r>
            <a:r>
              <a:rPr lang="ru-RU" sz="2400" b="1" dirty="0"/>
              <a:t>«История нашего края» </a:t>
            </a:r>
            <a:r>
              <a:rPr lang="ru-RU" sz="2400" dirty="0"/>
              <a:t>и исключения предметной области и предмета </a:t>
            </a:r>
            <a:r>
              <a:rPr lang="ru-RU" sz="2400" b="1" dirty="0"/>
              <a:t>«ОДНКНР» </a:t>
            </a:r>
            <a:r>
              <a:rPr lang="ru-RU" sz="2400" dirty="0"/>
              <a:t>на уровне ООО. </a:t>
            </a:r>
          </a:p>
          <a:p>
            <a:r>
              <a:rPr lang="ru-RU" sz="2400" dirty="0"/>
              <a:t>Скорректированы предметные результаты по предмету «История».</a:t>
            </a: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239533" y="4293096"/>
            <a:ext cx="8229600" cy="86409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400" dirty="0"/>
              <a:t>БГПУ получил задание разработать учебники «История нашего края». </a:t>
            </a:r>
          </a:p>
        </p:txBody>
      </p:sp>
    </p:spTree>
    <p:extLst>
      <p:ext uri="{BB962C8B-B14F-4D97-AF65-F5344CB8AC3E}">
        <p14:creationId xmlns:p14="http://schemas.microsoft.com/office/powerpoint/2010/main" val="3120792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429669" y="224507"/>
            <a:ext cx="8152941" cy="1673441"/>
          </a:xfrm>
          <a:ln>
            <a:solidFill>
              <a:schemeClr val="accent1"/>
            </a:solidFill>
          </a:ln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sz="2000" dirty="0"/>
              <a:t>Приказ Министерства просвещения Российской Федерации </a:t>
            </a:r>
            <a:r>
              <a:rPr lang="ru-RU" sz="2000" b="1" dirty="0"/>
              <a:t>от 1 февраля 2024 года № 62 «</a:t>
            </a:r>
            <a:r>
              <a:rPr lang="ru-RU" sz="2000" dirty="0"/>
              <a:t>О внесении изменений в некоторые приказы Министерства просвещения Российской Федерации, касающиеся </a:t>
            </a:r>
            <a:r>
              <a:rPr lang="ru-RU" sz="2000" b="1" dirty="0"/>
              <a:t>федеральных образовательных программ основного общего образования и среднего общего образования» </a:t>
            </a:r>
          </a:p>
          <a:p>
            <a:pPr marL="0" indent="0" algn="ctr">
              <a:buNone/>
            </a:pPr>
            <a:r>
              <a:rPr lang="ru-RU" sz="2000" b="1" dirty="0">
                <a:solidFill>
                  <a:srgbClr val="FF0000"/>
                </a:solidFill>
              </a:rPr>
              <a:t>(вступает в силу с 1 сентября 2024 года)</a:t>
            </a:r>
          </a:p>
        </p:txBody>
      </p:sp>
      <p:sp>
        <p:nvSpPr>
          <p:cNvPr id="8" name="Объект 6"/>
          <p:cNvSpPr txBox="1">
            <a:spLocks/>
          </p:cNvSpPr>
          <p:nvPr/>
        </p:nvSpPr>
        <p:spPr>
          <a:xfrm>
            <a:off x="457200" y="2130509"/>
            <a:ext cx="8229600" cy="240349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000" dirty="0"/>
              <a:t>Изменения касаются предметной области «Физическая культура и основы безопасности жизнедеятельности» на уровнях ООО и СОО</a:t>
            </a:r>
          </a:p>
          <a:p>
            <a:endParaRPr lang="ru-RU" sz="2000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4119298"/>
              </p:ext>
            </p:extLst>
          </p:nvPr>
        </p:nvGraphicFramePr>
        <p:xfrm>
          <a:off x="642392" y="2861533"/>
          <a:ext cx="7859216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9608">
                  <a:extLst>
                    <a:ext uri="{9D8B030D-6E8A-4147-A177-3AD203B41FA5}">
                      <a16:colId xmlns:a16="http://schemas.microsoft.com/office/drawing/2014/main" val="328491636"/>
                    </a:ext>
                  </a:extLst>
                </a:gridCol>
                <a:gridCol w="3929608">
                  <a:extLst>
                    <a:ext uri="{9D8B030D-6E8A-4147-A177-3AD203B41FA5}">
                      <a16:colId xmlns:a16="http://schemas.microsoft.com/office/drawing/2014/main" val="33985996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Предметная область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Предмет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470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Основы безопасности и защиты Родины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Основы безопасности и защиты Родины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9398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Физическая культура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Физическая культура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1081640"/>
                  </a:ext>
                </a:extLst>
              </a:tr>
            </a:tbl>
          </a:graphicData>
        </a:graphic>
      </p:graphicFrame>
      <p:sp>
        <p:nvSpPr>
          <p:cNvPr id="10" name="Объект 6"/>
          <p:cNvSpPr txBox="1">
            <a:spLocks/>
          </p:cNvSpPr>
          <p:nvPr/>
        </p:nvSpPr>
        <p:spPr>
          <a:xfrm>
            <a:off x="457200" y="4725144"/>
            <a:ext cx="8003232" cy="146059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Утверждена ФРП «Основы безопасности и защиты Родины» (ОБЗР);</a:t>
            </a:r>
          </a:p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Внесены изменения в федеральные учебные планы.</a:t>
            </a:r>
          </a:p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Будет организовано повышение квалификации учителей ОБЗР.</a:t>
            </a:r>
          </a:p>
        </p:txBody>
      </p:sp>
    </p:spTree>
    <p:extLst>
      <p:ext uri="{BB962C8B-B14F-4D97-AF65-F5344CB8AC3E}">
        <p14:creationId xmlns:p14="http://schemas.microsoft.com/office/powerpoint/2010/main" val="17941270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88640"/>
            <a:ext cx="8259082" cy="2332856"/>
          </a:xfrm>
          <a:ln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2000" dirty="0"/>
              <a:t>Приказ Министерства просвещения Российской Федерации </a:t>
            </a:r>
            <a:r>
              <a:rPr lang="ru-RU" sz="2000" b="1" dirty="0"/>
              <a:t>от 19.03.2024 № 171 «</a:t>
            </a:r>
            <a:r>
              <a:rPr lang="ru-RU" sz="2000" dirty="0"/>
              <a:t>О внесении изменений в некоторые приказы Министерства просвещения Российской Федерации, касающиеся </a:t>
            </a:r>
            <a:r>
              <a:rPr lang="ru-RU" sz="2000" b="1" dirty="0"/>
              <a:t>федеральных образовательных программ начального общего образования, основного общего образования и среднего общего образования» внесены изменения в федеральные образовательные программы начального, основного и среднего общего образования. </a:t>
            </a:r>
          </a:p>
          <a:p>
            <a:pPr marL="0" indent="0" algn="ctr">
              <a:buNone/>
            </a:pPr>
            <a:r>
              <a:rPr lang="ru-RU" sz="2000" b="1" dirty="0"/>
              <a:t>(</a:t>
            </a:r>
            <a:r>
              <a:rPr lang="ru-RU" sz="2000" b="1" dirty="0">
                <a:solidFill>
                  <a:srgbClr val="FF0000"/>
                </a:solidFill>
              </a:rPr>
              <a:t>вступает в силу в два этапа: с 1 сентября 2024 года и с 1 сентября 2025 года</a:t>
            </a:r>
            <a:r>
              <a:rPr lang="ru-RU" sz="2000" b="1" dirty="0"/>
              <a:t>)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708920"/>
            <a:ext cx="8259082" cy="33051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99032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Autofit/>
          </a:bodyPr>
          <a:lstStyle/>
          <a:p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Изменения на уровне начального общего образования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600201"/>
            <a:ext cx="8496944" cy="4349080"/>
          </a:xfrm>
          <a:ln>
            <a:solidFill>
              <a:schemeClr val="accent1"/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ru-RU" b="1" dirty="0"/>
              <a:t>Программа предмета «Труд (технология)»</a:t>
            </a:r>
            <a:r>
              <a:rPr lang="ru-RU" dirty="0"/>
              <a:t>.</a:t>
            </a:r>
          </a:p>
          <a:p>
            <a:pPr marL="457200" lvl="1" indent="0">
              <a:buNone/>
            </a:pPr>
            <a:r>
              <a:rPr lang="ru-RU" dirty="0"/>
              <a:t>Модули:</a:t>
            </a:r>
          </a:p>
          <a:p>
            <a:pPr lvl="1"/>
            <a:r>
              <a:rPr lang="ru-RU" i="1" dirty="0"/>
              <a:t>«Технологии, профессии, производства»;</a:t>
            </a:r>
          </a:p>
          <a:p>
            <a:pPr lvl="1"/>
            <a:r>
              <a:rPr lang="ru-RU" i="1" dirty="0"/>
              <a:t>«Технологии ручной обработки»;</a:t>
            </a:r>
          </a:p>
          <a:p>
            <a:pPr lvl="1"/>
            <a:r>
              <a:rPr lang="ru-RU" i="1" dirty="0"/>
              <a:t>«Конструирование и моделирование»;</a:t>
            </a:r>
          </a:p>
          <a:p>
            <a:pPr lvl="1"/>
            <a:r>
              <a:rPr lang="ru-RU" i="1" dirty="0"/>
              <a:t>«ИКТ».</a:t>
            </a:r>
          </a:p>
          <a:p>
            <a:r>
              <a:rPr lang="ru-RU" b="1" dirty="0"/>
              <a:t>Программа вариативных модулей по физической культуре </a:t>
            </a:r>
            <a:r>
              <a:rPr lang="ru-RU" dirty="0"/>
              <a:t>(</a:t>
            </a:r>
            <a:r>
              <a:rPr lang="ru-RU" sz="2400" i="1" dirty="0"/>
              <a:t>дзюдо, городошный спорт, гольф, биатлон, роллер спорт, скалолазание, спортивный туризм, хоккей на траве, ушу, </a:t>
            </a:r>
            <a:r>
              <a:rPr lang="ru-RU" sz="2400" i="1" dirty="0" err="1"/>
              <a:t>чир</a:t>
            </a:r>
            <a:r>
              <a:rPr lang="ru-RU" sz="2400" i="1" dirty="0"/>
              <a:t> спорт, перетягивание каната, компьютерный спорт, </a:t>
            </a:r>
            <a:r>
              <a:rPr lang="ru-RU" sz="2400" i="1" dirty="0" err="1"/>
              <a:t>киокусинкай</a:t>
            </a:r>
            <a:r>
              <a:rPr lang="ru-RU" sz="2400" i="1" dirty="0"/>
              <a:t>, тяжёлая атлетика, бокс</a:t>
            </a:r>
            <a:r>
              <a:rPr lang="ru-RU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8271621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4704" y="274638"/>
            <a:ext cx="8263598" cy="778098"/>
          </a:xfrm>
        </p:spPr>
        <p:txBody>
          <a:bodyPr>
            <a:normAutofit fontScale="90000"/>
          </a:bodyPr>
          <a:lstStyle/>
          <a:p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Изменения на уровне основного общего образования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5" y="1124745"/>
            <a:ext cx="8115065" cy="1152127"/>
          </a:xfrm>
          <a:ln>
            <a:solidFill>
              <a:schemeClr val="accent1"/>
            </a:solidFill>
          </a:ln>
        </p:spPr>
        <p:txBody>
          <a:bodyPr>
            <a:normAutofit fontScale="62500" lnSpcReduction="20000"/>
          </a:bodyPr>
          <a:lstStyle/>
          <a:p>
            <a:r>
              <a:rPr lang="ru-RU" dirty="0"/>
              <a:t>Внесены изменения в программу предметов «Литература», «История», «Обществознание», «Труд (технология», модули по физической культуре.</a:t>
            </a:r>
          </a:p>
          <a:p>
            <a:r>
              <a:rPr lang="ru-RU" dirty="0"/>
              <a:t>Утверждены варианты </a:t>
            </a:r>
            <a:r>
              <a:rPr lang="ru-RU" b="1" dirty="0"/>
              <a:t>учебных планов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467545" y="2348880"/>
            <a:ext cx="8115066" cy="388843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 b="1" u="sng" dirty="0"/>
              <a:t>С 1 сентября 2024 года:</a:t>
            </a:r>
          </a:p>
          <a:p>
            <a:pPr marL="0" indent="0">
              <a:buNone/>
            </a:pPr>
            <a:r>
              <a:rPr lang="ru-RU" sz="2400" dirty="0"/>
              <a:t>1. На изучение </a:t>
            </a:r>
            <a:r>
              <a:rPr lang="ru-RU" sz="2400" b="1" dirty="0"/>
              <a:t>литературы</a:t>
            </a:r>
            <a:r>
              <a:rPr lang="ru-RU" sz="2400" dirty="0"/>
              <a:t> выделяется </a:t>
            </a:r>
            <a:r>
              <a:rPr lang="ru-RU" sz="2400" b="1" dirty="0"/>
              <a:t>442 часа</a:t>
            </a:r>
            <a:r>
              <a:rPr lang="ru-RU" sz="2400" dirty="0"/>
              <a:t>: </a:t>
            </a:r>
            <a:r>
              <a:rPr lang="ru-RU" sz="2400" b="1" dirty="0"/>
              <a:t>в 5, 6, 9 классах по 3 часа </a:t>
            </a:r>
            <a:r>
              <a:rPr lang="ru-RU" sz="2400" dirty="0"/>
              <a:t>в неделю, в 7 и 8 классах — по 2 часа в неделю. </a:t>
            </a:r>
          </a:p>
          <a:p>
            <a:pPr marL="0" indent="0">
              <a:buNone/>
            </a:pPr>
            <a:r>
              <a:rPr lang="ru-RU" sz="2400" dirty="0"/>
              <a:t>2. На изучение предмета «Труд (технология)» рекомендовано отвести 272 часа:  в 5-7 классах – 204 часа (по 2 часа в неделю), в 8-9 классах – 68 часов (по 1 часу в неделю). Обязательные модули:  «Производство и технологии», «Технологии обработки материалов и пищевых продуктов», «Компьютерная графика. Черчение», «Робототехника», «3D-моделирование, </a:t>
            </a:r>
            <a:r>
              <a:rPr lang="ru-RU" sz="2400" dirty="0" err="1"/>
              <a:t>прототипирование</a:t>
            </a:r>
            <a:r>
              <a:rPr lang="ru-RU" sz="2400" dirty="0"/>
              <a:t>, макетирование»</a:t>
            </a:r>
            <a:endParaRPr lang="ru-RU" sz="1600" dirty="0"/>
          </a:p>
          <a:p>
            <a:pPr marL="0" indent="0">
              <a:buNone/>
            </a:pPr>
            <a:r>
              <a:rPr lang="ru-RU" sz="2400" b="1" u="sng" dirty="0"/>
              <a:t>С 1 сентября 2025 года:</a:t>
            </a:r>
          </a:p>
          <a:p>
            <a:pPr marL="0" indent="0">
              <a:buNone/>
            </a:pPr>
            <a:r>
              <a:rPr lang="ru-RU" sz="2400" dirty="0"/>
              <a:t>На изучение предмета </a:t>
            </a:r>
            <a:r>
              <a:rPr lang="ru-RU" sz="2400" b="1" dirty="0"/>
              <a:t>«Обществознание» </a:t>
            </a:r>
            <a:r>
              <a:rPr lang="ru-RU" sz="2400" dirty="0"/>
              <a:t>на уровне ООО отводится 34 часа </a:t>
            </a:r>
            <a:r>
              <a:rPr lang="ru-RU" sz="2400" b="1" dirty="0"/>
              <a:t>в 9 классе</a:t>
            </a:r>
            <a:r>
              <a:rPr lang="ru-RU" sz="2400" dirty="0"/>
              <a:t>.</a:t>
            </a:r>
          </a:p>
          <a:p>
            <a:pPr marL="0" indent="0">
              <a:buNone/>
            </a:pPr>
            <a:r>
              <a:rPr lang="ru-RU" sz="2400" dirty="0"/>
              <a:t>3. На изучение предмета </a:t>
            </a:r>
            <a:r>
              <a:rPr lang="ru-RU" sz="2400" b="1" dirty="0"/>
              <a:t>«История» </a:t>
            </a:r>
            <a:r>
              <a:rPr lang="ru-RU" sz="2400" dirty="0"/>
              <a:t>отводится на уровне ООО </a:t>
            </a:r>
            <a:r>
              <a:rPr lang="ru-RU" sz="2400" b="1" dirty="0"/>
              <a:t>476 часов: в 5-8 классах — по 3 часа </a:t>
            </a:r>
            <a:r>
              <a:rPr lang="ru-RU" sz="2400" dirty="0"/>
              <a:t>в неделю, </a:t>
            </a:r>
            <a:r>
              <a:rPr lang="ru-RU" sz="2400" b="1" dirty="0"/>
              <a:t>в 9 классе — по 2 часа в неделю</a:t>
            </a:r>
            <a:r>
              <a:rPr 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359413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3146" y="188640"/>
            <a:ext cx="8229600" cy="432048"/>
          </a:xfrm>
        </p:spPr>
        <p:txBody>
          <a:bodyPr>
            <a:noAutofit/>
          </a:bodyPr>
          <a:lstStyle/>
          <a:p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Планирование предмета «История» на уровне ООО</a:t>
            </a: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620688"/>
            <a:ext cx="5124450" cy="256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7367" y="3068960"/>
            <a:ext cx="5124450" cy="368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067333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1763</TotalTime>
  <Words>1058</Words>
  <Application>Microsoft Office PowerPoint</Application>
  <PresentationFormat>Экран (4:3)</PresentationFormat>
  <Paragraphs>94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Тема Office</vt:lpstr>
      <vt:lpstr>Организация образовательного процесса  в 2024/25 учебном году  в связи с изменениями ФГОС и ФОП общего образования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Изменения на уровне начального общего образования</vt:lpstr>
      <vt:lpstr>Изменения на уровне основного общего образования</vt:lpstr>
      <vt:lpstr>Планирование предмета «История» на уровне ООО</vt:lpstr>
      <vt:lpstr>Презентация PowerPoint</vt:lpstr>
      <vt:lpstr>Изменения на уровне среднего общего образования</vt:lpstr>
      <vt:lpstr>Учебно-методическое обеспечение</vt:lpstr>
      <vt:lpstr>Первостепенные задачи  подготовки к новому учебному году  с учётом изменений во ФГОС и ФОП начального, основного и среднего общего образования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образовательного процесса  в 2024/25 учебном году  в связи с изменениями ФГОС и ФОП общего образования</dc:title>
  <dc:creator>1</dc:creator>
  <cp:lastModifiedBy>Александр Воробьев</cp:lastModifiedBy>
  <cp:revision>80</cp:revision>
  <cp:lastPrinted>2023-02-28T05:58:05Z</cp:lastPrinted>
  <dcterms:created xsi:type="dcterms:W3CDTF">2023-02-28T00:12:03Z</dcterms:created>
  <dcterms:modified xsi:type="dcterms:W3CDTF">2024-09-26T05:25:52Z</dcterms:modified>
</cp:coreProperties>
</file>