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29813" cy="679767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4212" y="685799"/>
            <a:ext cx="8001000" cy="29718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 bwMode="auto"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 bwMode="auto"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 bwMode="auto">
          <a:xfrm>
            <a:off x="685800" y="533400"/>
            <a:ext cx="10818811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 bwMode="auto"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31812" y="812222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285412" y="276860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</a:defRPr>
            </a:lvl1pPr>
          </a:lstStyle>
          <a:p>
            <a:pPr marL="0" lvl="0">
              <a:spcBef>
                <a:spcPts val="0"/>
              </a:spcBef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31812" y="812222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10285412" y="276860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</a:defRPr>
            </a:lvl1pPr>
          </a:lstStyle>
          <a:p>
            <a:pPr marL="0" lvl="0">
              <a:spcBef>
                <a:spcPts val="0"/>
              </a:spcBef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685212" y="685800"/>
            <a:ext cx="2057400" cy="45720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>
              <a:cxnSpLocks/>
            </p:cNvCxnSpPr>
            <p:nvPr/>
          </p:nvCxnSpPr>
          <p:spPr bwMode="auto"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 bwMode="auto">
            <a:xfrm flipH="1">
              <a:off x="10292292" y="3285067"/>
              <a:ext cx="1896534" cy="189653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 bwMode="auto"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 bwMode="auto"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>
        <a:spcBef>
          <a:spcPts val="0"/>
        </a:spcBef>
        <a:buNone/>
        <a:defRPr sz="36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20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8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6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cap="none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-47169"/>
            <a:ext cx="12192000" cy="1191237"/>
          </a:xfrm>
          <a:prstGeom prst="rect">
            <a:avLst/>
          </a:prstGeom>
        </p:spPr>
      </p:pic>
      <p:sp>
        <p:nvSpPr>
          <p:cNvPr id="6" name="Подзаголовок 2"/>
          <p:cNvSpPr txBox="1"/>
          <p:nvPr/>
        </p:nvSpPr>
        <p:spPr bwMode="auto">
          <a:xfrm>
            <a:off x="2590137" y="1566157"/>
            <a:ext cx="2993917" cy="1279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04.04.2023 № 233/552 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 bwMode="auto">
          <a:xfrm>
            <a:off x="834501" y="375183"/>
            <a:ext cx="9836458" cy="1154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ОСОБЕННОСТИ ПРОВЕДЕНИЯ 					</a:t>
            </a:r>
          </a:p>
          <a:p>
            <a:pPr lvl="0" algn="ctr">
              <a:spcBef>
                <a:spcPts val="0"/>
              </a:spcBef>
              <a:defRPr/>
            </a:pPr>
            <a:endParaRPr lang="ru-RU" sz="2000" b="1" cap="none" dirty="0">
              <a:ln>
                <a:noFill/>
              </a:ln>
              <a:solidFill>
                <a:srgbClr val="002060"/>
              </a:solidFill>
              <a:ea typeface="+mn-ea"/>
              <a:cs typeface="+mn-cs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В ДОНЕЦКОЙ НАРОДНОЙ РЕСПУБЛИКЕ В 2024/25 УЧЕБНОМ ГОДУ</a:t>
            </a:r>
            <a:endParaRPr sz="2000" dirty="0"/>
          </a:p>
        </p:txBody>
      </p:sp>
      <p:sp>
        <p:nvSpPr>
          <p:cNvPr id="15" name="Прямоугольник 14"/>
          <p:cNvSpPr/>
          <p:nvPr/>
        </p:nvSpPr>
        <p:spPr bwMode="auto">
          <a:xfrm flipV="1">
            <a:off x="1521735" y="2959420"/>
            <a:ext cx="9657329" cy="55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18735" y="4322398"/>
            <a:ext cx="2723302" cy="1368188"/>
          </a:xfrm>
          <a:prstGeom prst="rect">
            <a:avLst/>
          </a:prstGeom>
        </p:spPr>
      </p:pic>
      <p:sp>
        <p:nvSpPr>
          <p:cNvPr id="1551164400" name="TextBox 1551164399"/>
          <p:cNvSpPr txBox="1"/>
          <p:nvPr/>
        </p:nvSpPr>
        <p:spPr bwMode="auto">
          <a:xfrm>
            <a:off x="382243" y="3015291"/>
            <a:ext cx="10911312" cy="65838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 i="1" u="sng" strike="noStrike" cap="none" spc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ВЫПУСКНИКИ 11-Х КЛАССОВ 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образовательных организаций ДНР в 2024/25 учебном году вправе пройти </a:t>
            </a:r>
            <a:r>
              <a:rPr lang="ru-RU" sz="1800" b="1" i="1" u="sng" strike="noStrike" cap="none" spc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ГИА-11 </a:t>
            </a:r>
            <a:r>
              <a:rPr lang="ru-RU" sz="1800" b="1" i="1" u="sng" strike="noStrike" cap="none" spc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 СВОЕМУ ВЫБОРУ 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форме:</a:t>
            </a:r>
            <a:endParaRPr dirty="0"/>
          </a:p>
        </p:txBody>
      </p:sp>
      <p:sp>
        <p:nvSpPr>
          <p:cNvPr id="953090619" name="TextBox 953090618"/>
          <p:cNvSpPr txBox="1"/>
          <p:nvPr/>
        </p:nvSpPr>
        <p:spPr bwMode="auto">
          <a:xfrm rot="10800000" flipV="1">
            <a:off x="7910004" y="3835469"/>
            <a:ext cx="3677338" cy="10357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1" u="sng" strike="noStrike" cap="none" spc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ГОСУДАРСТВЕННОГО ВЫПУСКНОГО ЭКЗАМЕНА (ГВЭ11</a:t>
            </a:r>
            <a:r>
              <a:rPr lang="ru-RU" sz="1600" b="1" i="1" u="sng" strike="noStrike" cap="none" spc="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endParaRPr lang="ru-RU" sz="1600" b="1" i="1" u="none" strike="noStrike" cap="none" spc="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обязательные учебные предметы: </a:t>
            </a:r>
            <a:endParaRPr lang="ru-RU" sz="1400" b="1" i="1" u="none" strike="noStrike" cap="none" spc="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РУССКИЙ ЯЗЫК И МАТЕМАТИКА</a:t>
            </a:r>
            <a:endParaRPr sz="1400" dirty="0"/>
          </a:p>
        </p:txBody>
      </p:sp>
      <p:pic>
        <p:nvPicPr>
          <p:cNvPr id="122427594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9828" y="3748206"/>
            <a:ext cx="444830" cy="412208"/>
          </a:xfrm>
          <a:prstGeom prst="rect">
            <a:avLst/>
          </a:prstGeom>
        </p:spPr>
      </p:pic>
      <p:pic>
        <p:nvPicPr>
          <p:cNvPr id="843684475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9908" y="5361756"/>
            <a:ext cx="444829" cy="412207"/>
          </a:xfrm>
          <a:prstGeom prst="rect">
            <a:avLst/>
          </a:prstGeom>
        </p:spPr>
      </p:pic>
      <p:sp>
        <p:nvSpPr>
          <p:cNvPr id="1276095427" name="TextBox 1276095426"/>
          <p:cNvSpPr txBox="1"/>
          <p:nvPr/>
        </p:nvSpPr>
        <p:spPr bwMode="auto">
          <a:xfrm rot="10800000" flipH="1" flipV="1">
            <a:off x="7910004" y="5219429"/>
            <a:ext cx="3677338" cy="1192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b="1" i="1" u="sng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УЧАСТНИКИ ГВЭ-11 </a:t>
            </a:r>
            <a:r>
              <a:rPr lang="ru-RU" sz="1400" b="1" i="1" u="sng" strike="noStrike" cap="none" spc="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Arial"/>
                <a:cs typeface="Arial"/>
              </a:rPr>
              <a:t>С ОГРАНИЧЕННЫМИ ВОЗМОЖНОСТЯМИ ЗДОРОВЬЯ, </a:t>
            </a:r>
          </a:p>
          <a:p>
            <a:pPr>
              <a:defRPr/>
            </a:pPr>
            <a:r>
              <a:rPr lang="ru-RU" sz="1400" b="1" i="1" u="sng" strike="noStrike" cap="none" spc="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Arial"/>
                <a:cs typeface="Arial"/>
              </a:rPr>
              <a:t>ДЕТИ-ИНВАЛИДЫ И ИНВАЛИДЫ</a:t>
            </a:r>
            <a:r>
              <a:rPr lang="ru-RU" sz="1400" b="1" i="1" u="none" strike="noStrike" cap="none" spc="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Arial"/>
                <a:cs typeface="Arial"/>
              </a:rPr>
              <a:t> </a:t>
            </a:r>
            <a:endParaRPr sz="1400" b="1" i="1" u="none" strike="noStrike" cap="none" spc="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СДАЮТ ТОЛЬКО </a:t>
            </a: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РУССКИЙ ЯЗЫК</a:t>
            </a:r>
            <a:endParaRPr sz="1400" b="1" i="1" u="none" strike="noStrike" cap="none" spc="0" dirty="0">
              <a:latin typeface="Times New Roman"/>
              <a:cs typeface="Times New Roman"/>
            </a:endParaRPr>
          </a:p>
        </p:txBody>
      </p:sp>
      <p:pic>
        <p:nvPicPr>
          <p:cNvPr id="460550912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12931" y="3790178"/>
            <a:ext cx="444829" cy="412207"/>
          </a:xfrm>
          <a:prstGeom prst="rect">
            <a:avLst/>
          </a:prstGeom>
        </p:spPr>
      </p:pic>
      <p:sp>
        <p:nvSpPr>
          <p:cNvPr id="904361574" name="TextBox 904361573"/>
          <p:cNvSpPr txBox="1"/>
          <p:nvPr/>
        </p:nvSpPr>
        <p:spPr bwMode="auto">
          <a:xfrm>
            <a:off x="512603" y="3709665"/>
            <a:ext cx="4484188" cy="147604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1" u="sng" strike="noStrike" cap="none" spc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ЕДИНОГО ГОСУДАРСТВЕННОГО ЭКЗАМЕНА </a:t>
            </a:r>
            <a:r>
              <a:rPr lang="ru-RU" sz="16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(ЕГЭ</a:t>
            </a:r>
            <a:r>
              <a:rPr lang="ru-RU" sz="1600" b="1" i="1" u="sng" strike="noStrike" cap="none" spc="0" dirty="0">
                <a:solidFill>
                  <a:schemeClr val="accent1">
                    <a:lumMod val="75000"/>
                  </a:schemeClr>
                </a:solidFill>
              </a:rPr>
              <a:t>):</a:t>
            </a:r>
            <a:endParaRPr lang="ru-RU" sz="1600" b="1" i="1" u="none" strike="noStrike" cap="none" spc="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обязательные учебные предметы </a:t>
            </a:r>
            <a:endParaRPr lang="ru-RU" sz="1400" b="1" i="1" u="none" strike="noStrike" cap="none" spc="0" dirty="0">
              <a:solidFill>
                <a:srgbClr val="76DBF4">
                  <a:lumMod val="20000"/>
                  <a:lumOff val="80000"/>
                </a:srgb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(РУССКИЙ ЯЗЫК И МАТЕМАТИКА (БАЗОВЫЙ </a:t>
            </a:r>
            <a:b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</a:b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ИЛИ ПРОФИЛЬНЫЙ УРОВЕНЬ) +</a:t>
            </a:r>
            <a:endParaRPr lang="ru-RU" sz="1400" b="1" i="1" u="none" strike="noStrike" cap="none" spc="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учебные предметы по выбору</a:t>
            </a:r>
            <a:endParaRPr sz="1400" dirty="0"/>
          </a:p>
        </p:txBody>
      </p:sp>
      <p:pic>
        <p:nvPicPr>
          <p:cNvPr id="1258480850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65175" y="5361755"/>
            <a:ext cx="444829" cy="412207"/>
          </a:xfrm>
          <a:prstGeom prst="rect">
            <a:avLst/>
          </a:prstGeom>
        </p:spPr>
      </p:pic>
      <p:sp>
        <p:nvSpPr>
          <p:cNvPr id="1037413303" name="TextBox 1037413302"/>
          <p:cNvSpPr txBox="1"/>
          <p:nvPr/>
        </p:nvSpPr>
        <p:spPr bwMode="auto">
          <a:xfrm>
            <a:off x="512603" y="5275657"/>
            <a:ext cx="3981321" cy="1192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УЧАСТНИКИ ЕГЭ С ОГРАНИЧЕННЫМИ ВОЗМОЖНОСТЯМИ ЗДОРОВЬЯ, </a:t>
            </a:r>
          </a:p>
          <a:p>
            <a:pPr>
              <a:defRPr/>
            </a:pPr>
            <a:r>
              <a:rPr lang="ru-RU" sz="14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ДЕТИ-ИНВАЛИДЫ И ИНВАЛИДЫ</a:t>
            </a:r>
            <a:r>
              <a:rPr lang="ru-RU" sz="14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 </a:t>
            </a:r>
            <a: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  <a:t>СДАЮТ:</a:t>
            </a:r>
            <a:br>
              <a:rPr lang="ru-RU" sz="1400" b="1" i="1" u="none" strike="noStrike" cap="none" spc="0" dirty="0">
                <a:solidFill>
                  <a:srgbClr val="76DBF4">
                    <a:lumMod val="20000"/>
                    <a:lumOff val="80000"/>
                  </a:srgbClr>
                </a:solidFill>
                <a:latin typeface="Century Gothic"/>
                <a:ea typeface="Arial"/>
                <a:cs typeface="Arial"/>
              </a:rPr>
            </a:b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РУССКИЙ ЯЗЫК</a:t>
            </a:r>
            <a:r>
              <a:rPr lang="ru-RU" sz="1400" b="1" i="1" dirty="0">
                <a:latin typeface="Century Gothic"/>
                <a:ea typeface="Arial"/>
                <a:cs typeface="Arial"/>
              </a:rPr>
              <a:t> + </a:t>
            </a: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учебные предметы </a:t>
            </a:r>
            <a:endParaRPr lang="ru-RU" sz="1400" b="1" i="1" u="none" strike="noStrike" cap="none" spc="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 i="1" u="none" strike="noStrike" cap="none" spc="0" dirty="0">
                <a:latin typeface="Century Gothic"/>
                <a:ea typeface="Arial"/>
                <a:cs typeface="Arial"/>
              </a:rPr>
              <a:t>по выбору</a:t>
            </a:r>
            <a:endParaRPr sz="1400" dirty="0"/>
          </a:p>
        </p:txBody>
      </p:sp>
      <p:grpSp>
        <p:nvGrpSpPr>
          <p:cNvPr id="15472301" name="Группа 22"/>
          <p:cNvGrpSpPr/>
          <p:nvPr/>
        </p:nvGrpSpPr>
        <p:grpSpPr bwMode="auto">
          <a:xfrm>
            <a:off x="10235953" y="41082"/>
            <a:ext cx="1956047" cy="974484"/>
            <a:chOff x="9766086" y="169510"/>
            <a:chExt cx="2425912" cy="1218475"/>
          </a:xfrm>
        </p:grpSpPr>
        <p:pic>
          <p:nvPicPr>
            <p:cNvPr id="407451597" name="Рисунок 2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766086" y="169510"/>
              <a:ext cx="2339314" cy="815562"/>
            </a:xfrm>
            <a:prstGeom prst="rect">
              <a:avLst/>
            </a:prstGeom>
          </p:spPr>
        </p:pic>
        <p:sp>
          <p:nvSpPr>
            <p:cNvPr id="1366460261" name="Заголовок 1"/>
            <p:cNvSpPr txBox="1"/>
            <p:nvPr/>
          </p:nvSpPr>
          <p:spPr bwMode="auto">
            <a:xfrm>
              <a:off x="9852684" y="874674"/>
              <a:ext cx="2339314" cy="513312"/>
            </a:xfrm>
            <a:prstGeom prst="rect">
              <a:avLst/>
            </a:prstGeom>
            <a:grpFill/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>
                <a:spcBef>
                  <a:spcPts val="0"/>
                </a:spcBef>
                <a:buNone/>
                <a:defRPr sz="4800" cap="all">
                  <a:ln w="3175" cmpd="sng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 Black"/>
                </a:rPr>
                <a:t>навигатор</a:t>
              </a:r>
              <a:endParaRPr sz="1400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682369-0BDE-4B55-9F44-E6887F7B0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300" y="397426"/>
            <a:ext cx="2318270" cy="722278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F47FE81-F0BE-4A30-9003-C02F19A12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33803"/>
              </p:ext>
            </p:extLst>
          </p:nvPr>
        </p:nvGraphicFramePr>
        <p:xfrm>
          <a:off x="1255590" y="1566157"/>
          <a:ext cx="1222978" cy="130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705319" imgH="8172407" progId="Acrobat.Document.11">
                  <p:embed/>
                </p:oleObj>
              </mc:Choice>
              <mc:Fallback>
                <p:oleObj name="Acrobat Document" r:id="rId7" imgW="5705319" imgH="81724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5590" y="1566157"/>
                        <a:ext cx="1222978" cy="130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214008DC-DC1D-49F4-86A9-71EB7910E9BB}"/>
              </a:ext>
            </a:extLst>
          </p:cNvPr>
          <p:cNvSpPr txBox="1"/>
          <p:nvPr/>
        </p:nvSpPr>
        <p:spPr bwMode="auto">
          <a:xfrm>
            <a:off x="7465175" y="2182380"/>
            <a:ext cx="2921699" cy="96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2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Приказ Министерства просвещения Российской Федерации и Федеральной службы по надзору в сфере образования и науки от 09.02.2024 № </a:t>
            </a:r>
            <a:r>
              <a:rPr lang="ru-RU" sz="1200" b="1" i="1" u="none" strike="noStrike" cap="none" spc="0" dirty="0">
                <a:solidFill>
                  <a:schemeClr val="accent1">
                    <a:lumMod val="75000"/>
                  </a:schemeClr>
                </a:solidFill>
              </a:rPr>
              <a:t>89/208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AB84E11-20BE-4A8D-AC7D-A3D60CC66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36650"/>
              </p:ext>
            </p:extLst>
          </p:nvPr>
        </p:nvGraphicFramePr>
        <p:xfrm>
          <a:off x="6019061" y="1550182"/>
          <a:ext cx="1127464" cy="130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5695734" imgH="8172407" progId="Acrobat.Document.11">
                  <p:embed/>
                </p:oleObj>
              </mc:Choice>
              <mc:Fallback>
                <p:oleObj name="Acrobat Document" r:id="rId9" imgW="5695734" imgH="81724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061" y="1550182"/>
                        <a:ext cx="1127464" cy="130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38947276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1999" cy="1191236"/>
          </a:xfrm>
          <a:prstGeom prst="rect">
            <a:avLst/>
          </a:prstGeom>
        </p:spPr>
      </p:pic>
      <p:sp>
        <p:nvSpPr>
          <p:cNvPr id="1375302954" name="Заголовок 1"/>
          <p:cNvSpPr txBox="1"/>
          <p:nvPr/>
        </p:nvSpPr>
        <p:spPr bwMode="auto">
          <a:xfrm>
            <a:off x="881169" y="375182"/>
            <a:ext cx="9194274" cy="974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ГИА-11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ДОНЕЦКОЙ НАРОДНОЙ РЕСПУБЛИКЕ В 2024/25 УЧЕБНОМ ГОДУ</a:t>
            </a:r>
            <a:endParaRPr dirty="0"/>
          </a:p>
        </p:txBody>
      </p:sp>
      <p:sp>
        <p:nvSpPr>
          <p:cNvPr id="1502624480" name="TextBox 1502624479"/>
          <p:cNvSpPr txBox="1"/>
          <p:nvPr/>
        </p:nvSpPr>
        <p:spPr bwMode="auto">
          <a:xfrm>
            <a:off x="392666" y="6106583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 </a:t>
            </a:r>
          </a:p>
        </p:txBody>
      </p:sp>
      <p:sp>
        <p:nvSpPr>
          <p:cNvPr id="1895874568" name="TextBox 1895874567"/>
          <p:cNvSpPr txBox="1"/>
          <p:nvPr/>
        </p:nvSpPr>
        <p:spPr bwMode="auto">
          <a:xfrm>
            <a:off x="3340100" y="1298377"/>
            <a:ext cx="8689142" cy="12244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ИТОГОВОЕ СОЧИНЕНИЕ (ИЗЛОЖЕНИЕ)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1800" b="1" i="1" u="sng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КАК УСЛОВИЕ ДОПУСКА К ГИА-11</a:t>
            </a:r>
            <a:r>
              <a:rPr lang="ru-RU" sz="18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  <a:p>
            <a:pPr algn="ctr">
              <a:defRPr/>
            </a:pPr>
            <a:r>
              <a:rPr lang="ru-RU" sz="18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проводится для всех выпускников 11-х классов, экстернов </a:t>
            </a:r>
          </a:p>
          <a:p>
            <a:pPr algn="ctr">
              <a:defRPr/>
            </a:pP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НЕЗАВИСИМО ОТ ВЫБРАННОЙ ФОРМЫ ПРОВЕДЕНИЯ ГИА-11 </a:t>
            </a:r>
          </a:p>
          <a:p>
            <a:pPr algn="ctr">
              <a:defRPr/>
            </a:pP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и ФОРМЫ ОБУЧЕНИЯ</a:t>
            </a:r>
            <a:endParaRPr lang="ru-RU" sz="1800" b="1" i="1" u="none" strike="noStrike" cap="none" spc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94205929" name="TextBox 1594205928"/>
          <p:cNvSpPr txBox="1"/>
          <p:nvPr/>
        </p:nvSpPr>
        <p:spPr bwMode="auto">
          <a:xfrm>
            <a:off x="484483" y="3693582"/>
            <a:ext cx="7400057" cy="29223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РЕЗУЛЬТАТОМ ИТОГОВОГО СОЧИНЕНИЯ (ИЗЛОЖЕНИЯ) ЯВЛЯЕТСЯ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 «ЗАЧЕТ» ИЛИ «НЕЗАЧЕТ»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lang="ru-RU" sz="2000" b="1" i="1" u="none" strike="noStrike" cap="none" spc="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83879" marR="0" indent="-283879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/>
            </a:pP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результат «зачет»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 итоговому сочинению (изложению) -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обязательное условие допуска к ГИА</a:t>
            </a:r>
          </a:p>
          <a:p>
            <a:pPr>
              <a:defRPr/>
            </a:pPr>
            <a:endParaRPr lang="ru-RU" sz="2000" b="1" i="1" u="none" strike="noStrike" cap="none" spc="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83879" marR="0" indent="-283879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/>
            </a:pP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получившие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неудовлетворительный результат («незачет»)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могут быть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повторно допущены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 участию в итоговом сочинении (изложении)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 в дополнительные сроки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03927535" name="Рисунок 5039275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76357" y="3786502"/>
            <a:ext cx="3900756" cy="2453727"/>
          </a:xfrm>
          <a:prstGeom prst="rect">
            <a:avLst/>
          </a:prstGeom>
        </p:spPr>
      </p:pic>
      <p:grpSp>
        <p:nvGrpSpPr>
          <p:cNvPr id="12" name="Группа 22">
            <a:extLst>
              <a:ext uri="{FF2B5EF4-FFF2-40B4-BE49-F238E27FC236}">
                <a16:creationId xmlns:a16="http://schemas.microsoft.com/office/drawing/2014/main" id="{2C39B72A-9A2F-4044-80C3-36B5B205A958}"/>
              </a:ext>
            </a:extLst>
          </p:cNvPr>
          <p:cNvGrpSpPr/>
          <p:nvPr/>
        </p:nvGrpSpPr>
        <p:grpSpPr bwMode="auto">
          <a:xfrm>
            <a:off x="10075443" y="41084"/>
            <a:ext cx="2116556" cy="974482"/>
            <a:chOff x="9766086" y="169510"/>
            <a:chExt cx="2425912" cy="1218475"/>
          </a:xfrm>
        </p:grpSpPr>
        <p:pic>
          <p:nvPicPr>
            <p:cNvPr id="13" name="Рисунок 23">
              <a:extLst>
                <a:ext uri="{FF2B5EF4-FFF2-40B4-BE49-F238E27FC236}">
                  <a16:creationId xmlns:a16="http://schemas.microsoft.com/office/drawing/2014/main" id="{D4949CFD-8F3D-4C79-8DA6-60432F564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766086" y="169510"/>
              <a:ext cx="2339314" cy="815562"/>
            </a:xfrm>
            <a:prstGeom prst="rect">
              <a:avLst/>
            </a:prstGeom>
          </p:spPr>
        </p:pic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1DBBDB50-0C0E-49C9-BDE6-25622FB91C17}"/>
                </a:ext>
              </a:extLst>
            </p:cNvPr>
            <p:cNvSpPr txBox="1"/>
            <p:nvPr/>
          </p:nvSpPr>
          <p:spPr bwMode="auto">
            <a:xfrm>
              <a:off x="9852684" y="874674"/>
              <a:ext cx="2339314" cy="513312"/>
            </a:xfrm>
            <a:prstGeom prst="rect">
              <a:avLst/>
            </a:prstGeom>
            <a:grpFill/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>
                <a:spcBef>
                  <a:spcPts val="0"/>
                </a:spcBef>
                <a:buNone/>
                <a:defRPr sz="4800" cap="all">
                  <a:ln w="3175" cmpd="sng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 Black"/>
                </a:rPr>
                <a:t>навигатор</a:t>
              </a:r>
              <a:endParaRPr sz="1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1C349C-4ACC-4558-8E9F-4BDB2440ADED}"/>
              </a:ext>
            </a:extLst>
          </p:cNvPr>
          <p:cNvSpPr txBox="1"/>
          <p:nvPr/>
        </p:nvSpPr>
        <p:spPr bwMode="auto">
          <a:xfrm>
            <a:off x="392665" y="2362003"/>
            <a:ext cx="11484448" cy="12244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ea typeface="Century Gothic"/>
                <a:cs typeface="Century Gothic"/>
              </a:rPr>
              <a:t>ИТОГОВОЕ ИЗЛОЖЕНИЕ </a:t>
            </a:r>
            <a:r>
              <a:rPr lang="ru-RU" b="1" i="1" dirty="0">
                <a:solidFill>
                  <a:prstClr val="white"/>
                </a:solidFill>
                <a:ea typeface="Century Gothic"/>
                <a:cs typeface="Century Gothic"/>
              </a:rPr>
              <a:t>вправе писать: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ea typeface="Century Gothic"/>
                <a:cs typeface="Century Gothic"/>
              </a:rPr>
              <a:t>выпускники 11-х классов, экстерны с ограниченными возможностями здоровья,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ea typeface="Century Gothic"/>
                <a:cs typeface="Century Gothic"/>
              </a:rPr>
              <a:t>дети-инвалиды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ea typeface="Century Gothic"/>
                <a:cs typeface="Century Gothic"/>
              </a:rPr>
              <a:t>инвалиды</a:t>
            </a:r>
            <a:endParaRPr lang="ru-RU" b="1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23A419-5070-41DD-A307-967B670F3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65" y="1298378"/>
            <a:ext cx="3163335" cy="10636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594D0-9C50-4145-96F0-A3C3702D4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1" y="3456625"/>
            <a:ext cx="11339602" cy="48481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AEFAED4-8873-4082-A3AB-F8703493E9D5}"/>
              </a:ext>
            </a:extLst>
          </p:cNvPr>
          <p:cNvSpPr/>
          <p:nvPr/>
        </p:nvSpPr>
        <p:spPr bwMode="auto">
          <a:xfrm>
            <a:off x="2681909" y="2248388"/>
            <a:ext cx="9257717" cy="1017089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6704248" name="Рисунок 3"/>
          <p:cNvPicPr>
            <a:picLocks noChangeAspect="1"/>
          </p:cNvPicPr>
          <p:nvPr/>
        </p:nvPicPr>
        <p:blipFill>
          <a:blip r:embed="rId3"/>
          <a:srcRect b="82630"/>
          <a:stretch/>
        </p:blipFill>
        <p:spPr bwMode="auto">
          <a:xfrm>
            <a:off x="75556" y="-82511"/>
            <a:ext cx="12191999" cy="1191236"/>
          </a:xfrm>
          <a:prstGeom prst="rect">
            <a:avLst/>
          </a:prstGeom>
        </p:spPr>
      </p:pic>
      <p:sp>
        <p:nvSpPr>
          <p:cNvPr id="1849330382" name="Подзаголовок 2"/>
          <p:cNvSpPr txBox="1"/>
          <p:nvPr/>
        </p:nvSpPr>
        <p:spPr bwMode="auto">
          <a:xfrm>
            <a:off x="2579603" y="1081517"/>
            <a:ext cx="9466169" cy="467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ru-RU" sz="1600" b="1" i="1" u="none" strike="noStrike" cap="none" spc="0" dirty="0">
                <a:solidFill>
                  <a:schemeClr val="tx1"/>
                </a:solidFill>
                <a:latin typeface="Century Gothic"/>
                <a:ea typeface="Arial"/>
                <a:cs typeface="Arial"/>
              </a:rPr>
              <a:t>Приказ Министерства просвещения Российской Федерации от 05.10.2020 № 546 </a:t>
            </a:r>
            <a:endParaRPr dirty="0"/>
          </a:p>
        </p:txBody>
      </p:sp>
      <p:sp>
        <p:nvSpPr>
          <p:cNvPr id="547438051" name="Заголовок 1"/>
          <p:cNvSpPr txBox="1"/>
          <p:nvPr/>
        </p:nvSpPr>
        <p:spPr bwMode="auto">
          <a:xfrm>
            <a:off x="881169" y="375182"/>
            <a:ext cx="9194274" cy="974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18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18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ГИА-11</a:t>
            </a:r>
            <a:r>
              <a:rPr lang="ru-RU" sz="18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В ДОНЕЦКОЙ НАРОДНОЙ РЕСПУБЛИКЕ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18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2024/25 УЧЕБНОМ ГОДУ</a:t>
            </a:r>
            <a:endParaRPr sz="1800" dirty="0"/>
          </a:p>
        </p:txBody>
      </p:sp>
      <p:sp>
        <p:nvSpPr>
          <p:cNvPr id="1814577343" name="Прямоугольник 14"/>
          <p:cNvSpPr/>
          <p:nvPr/>
        </p:nvSpPr>
        <p:spPr bwMode="auto">
          <a:xfrm flipV="1">
            <a:off x="3112964" y="1496908"/>
            <a:ext cx="8058534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8242520" name="Рисунок 1482425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557" y="1143448"/>
            <a:ext cx="2034980" cy="1866628"/>
          </a:xfrm>
          <a:prstGeom prst="rect">
            <a:avLst/>
          </a:prstGeom>
        </p:spPr>
      </p:pic>
      <p:sp>
        <p:nvSpPr>
          <p:cNvPr id="942357866" name="TextBox 942357865"/>
          <p:cNvSpPr txBox="1"/>
          <p:nvPr/>
        </p:nvSpPr>
        <p:spPr bwMode="auto">
          <a:xfrm>
            <a:off x="2984810" y="2636519"/>
            <a:ext cx="6226338" cy="305159"/>
          </a:xfrm>
          <a:prstGeom prst="rect">
            <a:avLst/>
          </a:prstGeom>
          <a:noFill/>
          <a:ln w="12700">
            <a:solidFill>
              <a:srgbClr val="000000">
                <a:alpha val="0"/>
              </a:srgb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sz="1400">
              <a:solidFill>
                <a:schemeClr val="bg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sp>
        <p:nvSpPr>
          <p:cNvPr id="471205972" name="TextBox 471205971"/>
          <p:cNvSpPr txBox="1"/>
          <p:nvPr/>
        </p:nvSpPr>
        <p:spPr bwMode="auto">
          <a:xfrm>
            <a:off x="2681909" y="1614614"/>
            <a:ext cx="8871463" cy="165126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MO" b="1" i="1" dirty="0">
                <a:solidFill>
                  <a:srgbClr val="C00000"/>
                </a:solidFill>
              </a:rPr>
              <a:t>АТТЕСТАТ О СРЕДНЕМ ОБЩЕМ ОБРАЗОВАНИИ И ПРИЛОЖЕНИЕ К НЕМУ </a:t>
            </a:r>
            <a:r>
              <a:rPr lang="ru-MO" b="1" i="1" dirty="0">
                <a:solidFill>
                  <a:schemeClr val="accent1">
                    <a:lumMod val="75000"/>
                  </a:schemeClr>
                </a:solidFill>
              </a:rPr>
              <a:t>выда</a:t>
            </a:r>
            <a:r>
              <a:rPr lang="ru-MD" b="1" i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MO" b="1" i="1" dirty="0">
                <a:solidFill>
                  <a:schemeClr val="accent1">
                    <a:lumMod val="75000"/>
                  </a:schemeClr>
                </a:solidFill>
              </a:rPr>
              <a:t>тся лицам</a:t>
            </a:r>
            <a:r>
              <a:rPr lang="ru-MD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MO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MD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завершившим обучение по имеющим государственную аккредитацию образовательным программам среднего общего образования, имеющим итоговые отметки не ниже “удовлетворительно” по всем учебным предметам учебного плана, изучавшим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ся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 на уровне среднего общего образования;</a:t>
            </a:r>
          </a:p>
        </p:txBody>
      </p:sp>
      <p:pic>
        <p:nvPicPr>
          <p:cNvPr id="1703606839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556" y="4417278"/>
            <a:ext cx="444829" cy="412207"/>
          </a:xfrm>
          <a:prstGeom prst="rect">
            <a:avLst/>
          </a:prstGeom>
        </p:spPr>
      </p:pic>
      <p:sp>
        <p:nvSpPr>
          <p:cNvPr id="1188261932" name="Прямоугольник 1188261931"/>
          <p:cNvSpPr/>
          <p:nvPr/>
        </p:nvSpPr>
        <p:spPr bwMode="auto">
          <a:xfrm>
            <a:off x="627731" y="4061450"/>
            <a:ext cx="11339602" cy="1123865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989048" name="Прямоугольник 1428989047"/>
          <p:cNvSpPr/>
          <p:nvPr/>
        </p:nvSpPr>
        <p:spPr bwMode="auto">
          <a:xfrm>
            <a:off x="649592" y="5402764"/>
            <a:ext cx="11339601" cy="1123865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511709" name="TextBox 1985511708"/>
          <p:cNvSpPr txBox="1"/>
          <p:nvPr/>
        </p:nvSpPr>
        <p:spPr bwMode="auto">
          <a:xfrm>
            <a:off x="663532" y="4120734"/>
            <a:ext cx="11325662" cy="10987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успешно прошедшим по своему выбору ГИА-11 по двум обязательным учебным предметам в форме ГВЭ (получившим отметку не ниже удовлетворительной (3 балла) или в форме ЕГЭ (набравшим по обязательным учебным предметам количество баллов не ниже минимального, определяемого Рособрнадзором);</a:t>
            </a:r>
            <a:endParaRPr sz="1600" b="1" i="1" dirty="0">
              <a:solidFill>
                <a:srgbClr val="002060"/>
              </a:solidFill>
            </a:endParaRPr>
          </a:p>
        </p:txBody>
      </p:sp>
      <p:pic>
        <p:nvPicPr>
          <p:cNvPr id="1848830910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2070" y="5779551"/>
            <a:ext cx="444829" cy="412207"/>
          </a:xfrm>
          <a:prstGeom prst="rect">
            <a:avLst/>
          </a:prstGeom>
        </p:spPr>
      </p:pic>
      <p:sp>
        <p:nvSpPr>
          <p:cNvPr id="606212675" name="TextBox 606212674"/>
          <p:cNvSpPr txBox="1"/>
          <p:nvPr/>
        </p:nvSpPr>
        <p:spPr bwMode="auto">
          <a:xfrm>
            <a:off x="649593" y="5402764"/>
            <a:ext cx="11339601" cy="10987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участникам ГИА-11 с ограниченными возможностями здоровья, детям-инвалидам и инвалидам </a:t>
            </a:r>
            <a:r>
              <a:rPr lang="ru-RU" sz="1600" b="1" i="1" dirty="0">
                <a:solidFill>
                  <a:srgbClr val="002060"/>
                </a:solidFill>
              </a:rPr>
              <a:t>- в случае успешного прохождения ГИА-11 по русскому языку в форме ГВЭ (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получившим отметку не ниже удовлетворительной (3 балла) или в форме </a:t>
            </a:r>
            <a:r>
              <a:rPr lang="ru-RU" sz="1600" b="1" i="1" dirty="0">
                <a:solidFill>
                  <a:srgbClr val="002060"/>
                </a:solidFill>
              </a:rPr>
              <a:t>ЕГЭ (набравшим по обязательным учебным предметам количество баллов не ниже минимального, определяемого Рособрнадзором)</a:t>
            </a:r>
            <a:endParaRPr lang="ru-RU" sz="1600" b="1" i="1" u="none" strike="noStrike" cap="none" spc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18" name="Группа 22">
            <a:extLst>
              <a:ext uri="{FF2B5EF4-FFF2-40B4-BE49-F238E27FC236}">
                <a16:creationId xmlns:a16="http://schemas.microsoft.com/office/drawing/2014/main" id="{BE598865-E87A-4490-9A78-A5F7960D1C72}"/>
              </a:ext>
            </a:extLst>
          </p:cNvPr>
          <p:cNvGrpSpPr/>
          <p:nvPr/>
        </p:nvGrpSpPr>
        <p:grpSpPr bwMode="auto">
          <a:xfrm>
            <a:off x="10075442" y="41084"/>
            <a:ext cx="2116557" cy="974482"/>
            <a:chOff x="9766086" y="169510"/>
            <a:chExt cx="2425912" cy="1218475"/>
          </a:xfrm>
        </p:grpSpPr>
        <p:pic>
          <p:nvPicPr>
            <p:cNvPr id="19" name="Рисунок 23">
              <a:extLst>
                <a:ext uri="{FF2B5EF4-FFF2-40B4-BE49-F238E27FC236}">
                  <a16:creationId xmlns:a16="http://schemas.microsoft.com/office/drawing/2014/main" id="{F8041E19-B560-4569-B806-5FAB64FCC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766086" y="169510"/>
              <a:ext cx="2339314" cy="815562"/>
            </a:xfrm>
            <a:prstGeom prst="rect">
              <a:avLst/>
            </a:prstGeom>
          </p:spPr>
        </p:pic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6EE2E87B-EB94-41D6-B514-57BC58FEA8F1}"/>
                </a:ext>
              </a:extLst>
            </p:cNvPr>
            <p:cNvSpPr txBox="1"/>
            <p:nvPr/>
          </p:nvSpPr>
          <p:spPr bwMode="auto">
            <a:xfrm>
              <a:off x="9852684" y="874674"/>
              <a:ext cx="2339314" cy="513312"/>
            </a:xfrm>
            <a:prstGeom prst="rect">
              <a:avLst/>
            </a:prstGeom>
            <a:grpFill/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>
                <a:spcBef>
                  <a:spcPts val="0"/>
                </a:spcBef>
                <a:buNone/>
                <a:defRPr sz="4800" cap="all">
                  <a:ln w="3175" cmpd="sng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 Black"/>
                </a:rPr>
                <a:t>навигатор</a:t>
              </a:r>
              <a:endParaRPr sz="1400" dirty="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A7CA5D-5CF1-4C2A-95C3-60C845C48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863" y="2258223"/>
            <a:ext cx="445047" cy="4084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62392-3045-4AEF-AFC5-5F7C11EA8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84" y="3382185"/>
            <a:ext cx="445047" cy="4084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EB1FC7-FD23-4933-9128-87652FF17FBB}"/>
              </a:ext>
            </a:extLst>
          </p:cNvPr>
          <p:cNvSpPr txBox="1"/>
          <p:nvPr/>
        </p:nvSpPr>
        <p:spPr bwMode="auto">
          <a:xfrm>
            <a:off x="627732" y="3482925"/>
            <a:ext cx="9523266" cy="3439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имеющим 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резу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ль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тат “зачет” за итоговое сочинение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(изложение)</a:t>
            </a:r>
            <a:r>
              <a:rPr lang="ru-MD" sz="1600" b="1" i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/>
          <p:cNvSpPr txBox="1"/>
          <p:nvPr/>
        </p:nvSpPr>
        <p:spPr bwMode="auto">
          <a:xfrm>
            <a:off x="3138279" y="1666066"/>
            <a:ext cx="5554511" cy="407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600"/>
              </a:lnSpc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Приказ Минобрнауки России</a:t>
            </a:r>
            <a:endParaRPr dirty="0"/>
          </a:p>
          <a:p>
            <a:pPr marL="0" indent="0" algn="r">
              <a:lnSpc>
                <a:spcPts val="2600"/>
              </a:lnSpc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от 01.03.2023 № 231 </a:t>
            </a:r>
            <a:endParaRPr dirty="0"/>
          </a:p>
        </p:txBody>
      </p:sp>
      <p:sp>
        <p:nvSpPr>
          <p:cNvPr id="19" name="Заголовок 1"/>
          <p:cNvSpPr txBox="1"/>
          <p:nvPr/>
        </p:nvSpPr>
        <p:spPr bwMode="auto">
          <a:xfrm>
            <a:off x="881170" y="603046"/>
            <a:ext cx="9194274" cy="74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Особенности приема на обучение в образовательные организации высшего образования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043071" y="2358361"/>
            <a:ext cx="5551393" cy="9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дзаголовок 2"/>
          <p:cNvSpPr txBox="1"/>
          <p:nvPr/>
        </p:nvSpPr>
        <p:spPr bwMode="auto">
          <a:xfrm>
            <a:off x="2309893" y="2633852"/>
            <a:ext cx="6522660" cy="61414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21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8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6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/>
              <a:buNone/>
              <a:defRPr sz="14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Обучающиеся, получившие </a:t>
            </a:r>
            <a:r>
              <a:rPr lang="ru-RU" sz="1800" b="1" i="1" u="sng" dirty="0">
                <a:solidFill>
                  <a:srgbClr val="C00000"/>
                </a:solidFill>
              </a:rPr>
              <a:t>АТТЕСТАТ О СРЕДНЕМ ОБЩЕМ ОБРАЗОВАНИИ,</a:t>
            </a:r>
            <a:r>
              <a:rPr lang="ru-RU" sz="1800" b="1" i="1" u="sng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принимаются в 2024/2025, 2025/2026, 2026/27 учебных годах на обучение в организации высшего образования Российской Федерации, </a:t>
            </a:r>
            <a:r>
              <a:rPr lang="ru-RU" sz="1800" b="1" i="1" u="sng" dirty="0">
                <a:solidFill>
                  <a:srgbClr val="002060"/>
                </a:solidFill>
              </a:rPr>
              <a:t>ВНЕ ЗАВИСИМОСТИ ОТ МЕСТА РАСПОЛОЖЕНИЯ ОБРАЗОВАТЕЛЬНОЙ ОРГАНИЗАЦИИ:</a:t>
            </a:r>
            <a:endParaRPr dirty="0"/>
          </a:p>
          <a:p>
            <a:pPr algn="ctr">
              <a:defRPr/>
            </a:pPr>
            <a:endParaRPr dirty="0"/>
          </a:p>
          <a:p>
            <a:pPr algn="ctr">
              <a:defRPr/>
            </a:pPr>
            <a:r>
              <a:rPr lang="ru-RU" sz="1800" b="1" i="1" u="sng" dirty="0">
                <a:solidFill>
                  <a:srgbClr val="C00000"/>
                </a:solidFill>
              </a:rPr>
              <a:t>ПО ВЫБОРУ АБИТУРИЕНТОВ:</a:t>
            </a:r>
          </a:p>
          <a:p>
            <a:pPr algn="just"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ВСТУПИТЕЛЬНЫХ ИСПЫТАНИЙ,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проводимых образовательной организацией самостоятельно;</a:t>
            </a:r>
            <a:endParaRPr dirty="0"/>
          </a:p>
          <a:p>
            <a:pPr algn="just"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ЕГЭ.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309893" y="6515074"/>
            <a:ext cx="6232269" cy="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31104" r="15658" b="5442"/>
          <a:stretch/>
        </p:blipFill>
        <p:spPr bwMode="auto">
          <a:xfrm>
            <a:off x="33748" y="3221375"/>
            <a:ext cx="2174228" cy="2574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34470" y="1411434"/>
            <a:ext cx="3126127" cy="442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38133" y="2210278"/>
            <a:ext cx="607218" cy="562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9962" y="1250273"/>
            <a:ext cx="3396342" cy="10991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B9B289-CAE0-456D-8ABF-EDD1732AD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5444" y="24118"/>
            <a:ext cx="2115495" cy="1042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82DACF-1082-42E7-A85E-CF4A0EE03CD5}"/>
              </a:ext>
            </a:extLst>
          </p:cNvPr>
          <p:cNvSpPr/>
          <p:nvPr/>
        </p:nvSpPr>
        <p:spPr bwMode="auto">
          <a:xfrm>
            <a:off x="3708400" y="5508336"/>
            <a:ext cx="8090932" cy="1209964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22213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1998" cy="1191235"/>
          </a:xfrm>
          <a:prstGeom prst="rect">
            <a:avLst/>
          </a:prstGeom>
        </p:spPr>
      </p:pic>
      <p:sp>
        <p:nvSpPr>
          <p:cNvPr id="830180775" name="Заголовок 1"/>
          <p:cNvSpPr txBox="1"/>
          <p:nvPr/>
        </p:nvSpPr>
        <p:spPr bwMode="auto">
          <a:xfrm>
            <a:off x="881168" y="375181"/>
            <a:ext cx="9194274" cy="97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	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</a:rPr>
              <a:t> ГИА-9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				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ДОНЕЦКОЙ НАРОДНОЙ РЕСПУБЛИКЕ В 2024/25 УЧЕБНОМ ГОДУ</a:t>
            </a:r>
            <a:endParaRPr lang="ru-RU" dirty="0"/>
          </a:p>
        </p:txBody>
      </p:sp>
      <p:sp>
        <p:nvSpPr>
          <p:cNvPr id="2056412336" name="TextBox 2056412335"/>
          <p:cNvSpPr txBox="1"/>
          <p:nvPr/>
        </p:nvSpPr>
        <p:spPr bwMode="auto">
          <a:xfrm>
            <a:off x="392665" y="6106582"/>
            <a:ext cx="183636" cy="36611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 </a:t>
            </a:r>
          </a:p>
        </p:txBody>
      </p:sp>
      <p:sp>
        <p:nvSpPr>
          <p:cNvPr id="1492115173" name="Подзаголовок 2"/>
          <p:cNvSpPr txBox="1"/>
          <p:nvPr/>
        </p:nvSpPr>
        <p:spPr bwMode="auto">
          <a:xfrm>
            <a:off x="1506970" y="1349664"/>
            <a:ext cx="3743120" cy="1317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04.04.2023 № 232/551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0848282" name="Прямоугольник 14"/>
          <p:cNvSpPr/>
          <p:nvPr/>
        </p:nvSpPr>
        <p:spPr bwMode="auto">
          <a:xfrm flipV="1">
            <a:off x="1831501" y="2916127"/>
            <a:ext cx="8058534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0207083" name="TextBox 330207082"/>
          <p:cNvSpPr txBox="1"/>
          <p:nvPr/>
        </p:nvSpPr>
        <p:spPr bwMode="auto">
          <a:xfrm rot="10800000" flipV="1">
            <a:off x="93150" y="2996785"/>
            <a:ext cx="11667046" cy="7212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ctr">
              <a:defRPr/>
            </a:pPr>
            <a:r>
              <a:rPr lang="ru-RU" sz="2000" b="1" i="1" u="sng" dirty="0">
                <a:solidFill>
                  <a:srgbClr val="C00000"/>
                </a:solidFill>
              </a:rPr>
              <a:t>ВЫПУСКНИКИ 9-Х КЛАССОВ </a:t>
            </a:r>
            <a:r>
              <a:rPr lang="ru-RU" sz="2000" b="1" i="1" dirty="0">
                <a:solidFill>
                  <a:prstClr val="white"/>
                </a:solidFill>
              </a:rPr>
              <a:t>образовательных организаций ДНР в 2024/25 учебном году вправе пройти </a:t>
            </a:r>
            <a:r>
              <a:rPr lang="ru-RU" sz="2000" b="1" i="1" u="sng" dirty="0">
                <a:solidFill>
                  <a:srgbClr val="C00000"/>
                </a:solidFill>
              </a:rPr>
              <a:t>ГИА-9 </a:t>
            </a:r>
            <a:r>
              <a:rPr lang="ru-RU" sz="2000" b="1" i="1" u="sng" dirty="0">
                <a:solidFill>
                  <a:srgbClr val="002060"/>
                </a:solidFill>
              </a:rPr>
              <a:t>ПО СВОЕМУ ВЫБОРУ </a:t>
            </a:r>
            <a:r>
              <a:rPr lang="ru-RU" sz="2000" b="1" i="1" dirty="0">
                <a:solidFill>
                  <a:prstClr val="white"/>
                </a:solidFill>
              </a:rPr>
              <a:t>в форме: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119247002" name="Рисунок 11924700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5565" y="1385679"/>
            <a:ext cx="945896" cy="1281108"/>
          </a:xfrm>
          <a:prstGeom prst="rect">
            <a:avLst/>
          </a:prstGeom>
        </p:spPr>
      </p:pic>
      <p:pic>
        <p:nvPicPr>
          <p:cNvPr id="1626691077" name="Рисунок 16266910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28401" y="1381817"/>
            <a:ext cx="937499" cy="1284970"/>
          </a:xfrm>
          <a:prstGeom prst="rect">
            <a:avLst/>
          </a:prstGeom>
        </p:spPr>
      </p:pic>
      <p:sp>
        <p:nvSpPr>
          <p:cNvPr id="1701335045" name="TextBox 1701335044"/>
          <p:cNvSpPr txBox="1"/>
          <p:nvPr/>
        </p:nvSpPr>
        <p:spPr bwMode="auto">
          <a:xfrm rot="10800000" flipV="1">
            <a:off x="3873500" y="5583919"/>
            <a:ext cx="7925832" cy="9414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1" i="1" u="sng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УЧАСТНИКИ ГИА-9 </a:t>
            </a:r>
            <a:r>
              <a:rPr lang="ru-RU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С ОГРАНИЧЕННЫМИ ВОЗМОЖНОСТЯМИ ЗДОРОВЬЯ, ДЕТИ-ИНВАЛИДЫ И ИНВАЛИДЫ</a:t>
            </a:r>
            <a:r>
              <a:rPr lang="ru-RU" sz="18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 </a:t>
            </a:r>
            <a:r>
              <a:rPr lang="ru-RU" sz="18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проходят ГИА-9 по </a:t>
            </a:r>
            <a:r>
              <a:rPr lang="ru-RU" sz="1800" b="1" i="1" u="none" strike="noStrike" cap="none" spc="0" dirty="0">
                <a:solidFill>
                  <a:srgbClr val="C00000"/>
                </a:solidFill>
                <a:latin typeface="Century Gothic"/>
                <a:ea typeface="Arial"/>
                <a:cs typeface="Arial"/>
              </a:rPr>
              <a:t>РУССКОМУ ЯЗЫКУ И МАТЕМАТИКЕ</a:t>
            </a:r>
            <a:endParaRPr dirty="0"/>
          </a:p>
        </p:txBody>
      </p:sp>
      <p:pic>
        <p:nvPicPr>
          <p:cNvPr id="1592293789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0306" y="4062065"/>
            <a:ext cx="444829" cy="412207"/>
          </a:xfrm>
          <a:prstGeom prst="rect">
            <a:avLst/>
          </a:prstGeom>
        </p:spPr>
      </p:pic>
      <p:pic>
        <p:nvPicPr>
          <p:cNvPr id="555113766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25176" y="4014071"/>
            <a:ext cx="444829" cy="41220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C546CB-AAAB-4458-95F2-E189ECB85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6505" y="0"/>
            <a:ext cx="2115495" cy="1131232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EB1C03FB-7B7A-4959-B02E-B8EBD39D6681}"/>
              </a:ext>
            </a:extLst>
          </p:cNvPr>
          <p:cNvSpPr txBox="1"/>
          <p:nvPr/>
        </p:nvSpPr>
        <p:spPr bwMode="auto">
          <a:xfrm>
            <a:off x="6819901" y="1566417"/>
            <a:ext cx="4368800" cy="1006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b="1" i="1" u="none" strike="noStrike" cap="none" spc="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Arial"/>
                <a:cs typeface="Arial"/>
              </a:rPr>
              <a:t>Приказ Министерства просвещения Российской Федерации и Федеральной службы по надзору в сфере образования и науки от 09.02.2024 № 89/208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AB8406-EC07-4E04-B01F-0D1A73475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802" y="4058849"/>
            <a:ext cx="2813893" cy="10564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F4F072-CD01-4939-AED1-BAF459372EA0}"/>
              </a:ext>
            </a:extLst>
          </p:cNvPr>
          <p:cNvSpPr/>
          <p:nvPr/>
        </p:nvSpPr>
        <p:spPr>
          <a:xfrm rot="10800000" flipV="1">
            <a:off x="605134" y="3656372"/>
            <a:ext cx="3439169" cy="265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i="1" u="sng" dirty="0">
                <a:solidFill>
                  <a:srgbClr val="002060"/>
                </a:solidFill>
              </a:rPr>
              <a:t>ОСНОВНОГО ГОСУДАРСТВЕННОГО ЭКЗАМЕНА </a:t>
            </a:r>
            <a:r>
              <a:rPr lang="ru-RU" b="1" i="1" u="sng" dirty="0">
                <a:solidFill>
                  <a:srgbClr val="052F61">
                    <a:lumMod val="75000"/>
                  </a:srgbClr>
                </a:solidFill>
              </a:rPr>
              <a:t>(ОГЭ):</a:t>
            </a:r>
            <a:endParaRPr lang="ru-RU" b="1" i="1" dirty="0">
              <a:solidFill>
                <a:srgbClr val="052F61">
                  <a:lumMod val="75000"/>
                </a:srgb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обязательные учебные предметы </a:t>
            </a:r>
            <a:endParaRPr lang="ru-RU" b="1" i="1" dirty="0">
              <a:solidFill>
                <a:srgbClr val="76DBF4">
                  <a:lumMod val="20000"/>
                  <a:lumOff val="80000"/>
                </a:srgb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(РУССКИЙ ЯЗЫК И МАТЕМАТИКА) +</a:t>
            </a:r>
            <a:endParaRPr lang="ru-RU" b="1" i="1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2 учебных предмета по выбору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647EAE-B810-4F41-9CD8-54594D3F2F51}"/>
              </a:ext>
            </a:extLst>
          </p:cNvPr>
          <p:cNvSpPr txBox="1"/>
          <p:nvPr/>
        </p:nvSpPr>
        <p:spPr bwMode="auto">
          <a:xfrm rot="10800000" flipV="1">
            <a:off x="7870004" y="3656371"/>
            <a:ext cx="4161689" cy="17904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i="1" u="sng" strike="noStrike" cap="none" spc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ГОСУДАРСТВЕННОГО ВЫПУСКНОГО ЭКЗАМЕНА (ГВЭ-9</a:t>
            </a:r>
            <a:r>
              <a:rPr lang="ru-RU" b="1" i="1" u="sng" strike="noStrike" cap="none" spc="0" dirty="0">
                <a:solidFill>
                  <a:schemeClr val="bg2">
                    <a:lumMod val="50000"/>
                  </a:schemeClr>
                </a:solidFill>
              </a:rPr>
              <a:t>):</a:t>
            </a:r>
            <a:endParaRPr lang="ru-RU" b="1" i="1" u="none" strike="noStrike" cap="none" spc="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обязательные учебные </a:t>
            </a:r>
            <a:r>
              <a:rPr lang="ru-RU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предметы </a:t>
            </a:r>
            <a:endParaRPr lang="ru-RU" b="1" i="1" dirty="0">
              <a:solidFill>
                <a:srgbClr val="76DBF4">
                  <a:lumMod val="20000"/>
                  <a:lumOff val="80000"/>
                </a:srgbClr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(РУССКИЙ ЯЗЫК И МАТЕМАТИКА +</a:t>
            </a:r>
            <a:endParaRPr lang="ru-RU" b="1" i="1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b="1" i="1" dirty="0">
                <a:solidFill>
                  <a:prstClr val="white"/>
                </a:solidFill>
              </a:rPr>
              <a:t>2 учебных предмета по выбору</a:t>
            </a: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4886934" name="Рисунок 3"/>
          <p:cNvPicPr>
            <a:picLocks noChangeAspect="1"/>
          </p:cNvPicPr>
          <p:nvPr/>
        </p:nvPicPr>
        <p:blipFill>
          <a:blip r:embed="rId2"/>
          <a:srcRect b="82630"/>
          <a:stretch/>
        </p:blipFill>
        <p:spPr bwMode="auto">
          <a:xfrm>
            <a:off x="0" y="0"/>
            <a:ext cx="12191998" cy="1191235"/>
          </a:xfrm>
          <a:prstGeom prst="rect">
            <a:avLst/>
          </a:prstGeom>
        </p:spPr>
      </p:pic>
      <p:sp>
        <p:nvSpPr>
          <p:cNvPr id="954744403" name="Заголовок 1"/>
          <p:cNvSpPr txBox="1"/>
          <p:nvPr/>
        </p:nvSpPr>
        <p:spPr bwMode="auto">
          <a:xfrm>
            <a:off x="881168" y="375181"/>
            <a:ext cx="9194274" cy="97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20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ГИА-9</a:t>
            </a: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0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В ДОНЕЦКОЙ НАРОДНОЙ РЕСПУБЛИКЕ В 2024/25 УЧЕБНОМ ГОДУ</a:t>
            </a:r>
            <a:endParaRPr sz="2000" dirty="0"/>
          </a:p>
        </p:txBody>
      </p:sp>
      <p:sp>
        <p:nvSpPr>
          <p:cNvPr id="528313082" name="TextBox 528313081"/>
          <p:cNvSpPr txBox="1"/>
          <p:nvPr/>
        </p:nvSpPr>
        <p:spPr bwMode="auto">
          <a:xfrm>
            <a:off x="392665" y="6106582"/>
            <a:ext cx="183636" cy="36611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 </a:t>
            </a:r>
          </a:p>
        </p:txBody>
      </p:sp>
      <p:pic>
        <p:nvPicPr>
          <p:cNvPr id="10843651" name="Рисунок 1084365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7078" y="1757357"/>
            <a:ext cx="3849136" cy="1307030"/>
          </a:xfrm>
          <a:prstGeom prst="rect">
            <a:avLst/>
          </a:prstGeom>
        </p:spPr>
      </p:pic>
      <p:sp>
        <p:nvSpPr>
          <p:cNvPr id="1201946012" name="TextBox 1201946011"/>
          <p:cNvSpPr txBox="1"/>
          <p:nvPr/>
        </p:nvSpPr>
        <p:spPr bwMode="auto">
          <a:xfrm>
            <a:off x="4216401" y="1349662"/>
            <a:ext cx="7683500" cy="135011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ИТОГОВОЕ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СОБЕСЕДОВАНИЕ ПО РУССКОМУ ЯЗЫКУ (ИС-9)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является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УСЛОВИЕМ ДОПУСКА К ГИА-9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и проводится </a:t>
            </a:r>
          </a:p>
          <a:p>
            <a:pPr algn="ctr">
              <a:defRPr/>
            </a:pP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ДЛЯ ВСЕХ выпускников 9-х классов, экстернов </a:t>
            </a:r>
          </a:p>
          <a:p>
            <a:pPr algn="ctr">
              <a:defRPr/>
            </a:pP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НЕЗАВИСИМО ОТ ФОРМЫ ПРОВЕДЕНИЯ ГИА-9</a:t>
            </a:r>
          </a:p>
        </p:txBody>
      </p:sp>
      <p:sp>
        <p:nvSpPr>
          <p:cNvPr id="650269847" name="TextBox 650269846"/>
          <p:cNvSpPr txBox="1"/>
          <p:nvPr/>
        </p:nvSpPr>
        <p:spPr bwMode="auto">
          <a:xfrm>
            <a:off x="205393" y="3428999"/>
            <a:ext cx="6995507" cy="28280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РЕЗУЛЬТАТОМ </a:t>
            </a:r>
            <a:r>
              <a:rPr lang="ru-RU" b="1" i="1" dirty="0">
                <a:solidFill>
                  <a:srgbClr val="002060"/>
                </a:solidFill>
              </a:rPr>
              <a:t>ИС-9 ЯВЛЯЕТСЯ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“ЗАЧЕТ” ИЛИ “НЕЗАЧЕТ”:</a:t>
            </a:r>
          </a:p>
          <a:p>
            <a:pPr marL="283879" indent="-283879">
              <a:buFont typeface="Wingdings"/>
              <a:buChar char="ü"/>
              <a:defRPr/>
            </a:pPr>
            <a:endParaRPr lang="ru-RU" b="1" i="1" u="none" strike="noStrike" cap="none" spc="0" dirty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lang="ru-RU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рез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ультат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«зачет»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ИС-9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является одним из обязательных условий допуска выпускников 9-х классов к ГИА-9;</a:t>
            </a:r>
            <a:endParaRPr lang="ru-RU" sz="2000" b="1" i="1" dirty="0"/>
          </a:p>
          <a:p>
            <a:pPr marL="283879" indent="-283879">
              <a:buFont typeface="Wingdings"/>
              <a:buChar char="ü"/>
              <a:defRPr/>
            </a:pPr>
            <a:endParaRPr lang="ru-RU" b="1" i="1" u="none" strike="noStrike" cap="none" spc="0" dirty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получившие </a:t>
            </a:r>
            <a:r>
              <a:rPr lang="ru-RU" sz="2000" b="1" i="1" u="none" strike="noStrike" cap="none" spc="0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</a:rPr>
              <a:t>неудовлетворительный результат («незачет»)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могут быть повторно допущены к участию </a:t>
            </a:r>
            <a:r>
              <a:rPr lang="ru-RU" sz="2000" b="1" i="1" u="none" strike="noStrike" cap="none" spc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в ИС-9 </a:t>
            </a:r>
            <a:r>
              <a:rPr lang="ru-RU" sz="2000" b="1" i="1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 дополнительные сроки</a:t>
            </a:r>
            <a:endParaRPr sz="2000" b="1" i="1" dirty="0"/>
          </a:p>
        </p:txBody>
      </p:sp>
      <p:pic>
        <p:nvPicPr>
          <p:cNvPr id="309748003" name="Рисунок 3097480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35255" y="3428999"/>
            <a:ext cx="4456288" cy="25066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C9BC9F-8E53-4F48-BEE8-FC1232735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442" y="0"/>
            <a:ext cx="2115495" cy="974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0">
              <a:schemeClr val="bg2">
                <a:lumMod val="40000"/>
                <a:lumOff val="60000"/>
              </a:schemeClr>
            </a:gs>
            <a:gs pos="100000">
              <a:srgbClr val="06578B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39520-4018-4115-B0F9-6C64B12F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30" y="2483996"/>
            <a:ext cx="9002777" cy="1093542"/>
          </a:xfrm>
          <a:prstGeom prst="rect">
            <a:avLst/>
          </a:prstGeom>
        </p:spPr>
      </p:pic>
      <p:pic>
        <p:nvPicPr>
          <p:cNvPr id="731833150" name="Рисунок 3"/>
          <p:cNvPicPr>
            <a:picLocks noChangeAspect="1"/>
          </p:cNvPicPr>
          <p:nvPr/>
        </p:nvPicPr>
        <p:blipFill>
          <a:blip r:embed="rId3"/>
          <a:srcRect b="82630"/>
          <a:stretch/>
        </p:blipFill>
        <p:spPr bwMode="auto">
          <a:xfrm>
            <a:off x="0" y="0"/>
            <a:ext cx="12191998" cy="1191235"/>
          </a:xfrm>
          <a:prstGeom prst="rect">
            <a:avLst/>
          </a:prstGeom>
        </p:spPr>
      </p:pic>
      <p:sp>
        <p:nvSpPr>
          <p:cNvPr id="1100013791" name="Подзаголовок 2"/>
          <p:cNvSpPr txBox="1"/>
          <p:nvPr/>
        </p:nvSpPr>
        <p:spPr bwMode="auto">
          <a:xfrm>
            <a:off x="2681910" y="1275582"/>
            <a:ext cx="9363860" cy="533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20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8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598"/>
              </a:spcAft>
              <a:buClr>
                <a:schemeClr val="tx1"/>
              </a:buClr>
              <a:buSzPct val="80000"/>
              <a:buFont typeface="Wingdings 3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600" b="1" i="1" u="none" strike="noStrike" cap="none" spc="0" dirty="0">
                <a:solidFill>
                  <a:schemeClr val="tx1"/>
                </a:solidFill>
                <a:latin typeface="Century Gothic"/>
                <a:ea typeface="Arial"/>
                <a:cs typeface="Arial"/>
              </a:rPr>
              <a:t>Приказ Министерства просвещения Российской Федерации от 05.10.2020 № 546 </a:t>
            </a:r>
            <a:endParaRPr dirty="0"/>
          </a:p>
        </p:txBody>
      </p:sp>
      <p:sp>
        <p:nvSpPr>
          <p:cNvPr id="1834806413" name="Заголовок 1"/>
          <p:cNvSpPr txBox="1"/>
          <p:nvPr/>
        </p:nvSpPr>
        <p:spPr bwMode="auto">
          <a:xfrm>
            <a:off x="881168" y="375181"/>
            <a:ext cx="9194274" cy="97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Arial"/>
                <a:cs typeface="Arial"/>
              </a:rPr>
              <a:t>ГИА-9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 В</a:t>
            </a:r>
            <a:endParaRPr dirty="0"/>
          </a:p>
          <a:p>
            <a:pPr lvl="0" algn="ctr">
              <a:spcBef>
                <a:spcPts val="0"/>
              </a:spcBef>
              <a:defRPr/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Arial"/>
                <a:cs typeface="Arial"/>
              </a:rPr>
              <a:t>ДОНЕЦКОЙ НАРОДНОЙ РЕСПУБЛИКЕ В 2024/25 УЧЕБНОМ ГОДУ</a:t>
            </a:r>
            <a:endParaRPr dirty="0"/>
          </a:p>
        </p:txBody>
      </p:sp>
      <p:sp>
        <p:nvSpPr>
          <p:cNvPr id="620020259" name="Прямоугольник 14"/>
          <p:cNvSpPr/>
          <p:nvPr/>
        </p:nvSpPr>
        <p:spPr bwMode="auto">
          <a:xfrm flipV="1">
            <a:off x="2984809" y="1777222"/>
            <a:ext cx="8058534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19048216" name="TextBox 1419048215"/>
          <p:cNvSpPr txBox="1"/>
          <p:nvPr/>
        </p:nvSpPr>
        <p:spPr bwMode="auto">
          <a:xfrm>
            <a:off x="2984809" y="2636518"/>
            <a:ext cx="6226337" cy="305158"/>
          </a:xfrm>
          <a:prstGeom prst="rect">
            <a:avLst/>
          </a:prstGeom>
          <a:noFill/>
          <a:ln w="12700">
            <a:solidFill>
              <a:srgbClr val="000000">
                <a:alpha val="0"/>
              </a:srgb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sz="1400">
              <a:solidFill>
                <a:schemeClr val="bg1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sp>
        <p:nvSpPr>
          <p:cNvPr id="741597332" name="TextBox 741597331"/>
          <p:cNvSpPr txBox="1"/>
          <p:nvPr/>
        </p:nvSpPr>
        <p:spPr bwMode="auto">
          <a:xfrm>
            <a:off x="2914831" y="1819449"/>
            <a:ext cx="9002775" cy="172765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MO" sz="2000" b="1" i="1" dirty="0">
                <a:solidFill>
                  <a:srgbClr val="C00000"/>
                </a:solidFill>
              </a:rPr>
              <a:t>АТТЕСТАТ ОБ ОСНОВНОМ ОБЩЕМ ОБРАЗОВАНИИ И ПРИЛОЖЕНИЕ К НЕМУ </a:t>
            </a:r>
            <a:r>
              <a:rPr lang="ru-MO" sz="1600" b="1" i="1" dirty="0"/>
              <a:t>выда</a:t>
            </a:r>
            <a:r>
              <a:rPr lang="ru-MD" sz="1600" b="1" i="1" dirty="0"/>
              <a:t>е</a:t>
            </a:r>
            <a:r>
              <a:rPr lang="ru-MO" sz="1600" b="1" i="1" dirty="0"/>
              <a:t>тся лицам,</a:t>
            </a:r>
            <a:endParaRPr lang="ru-MD" sz="1600" b="1" i="1" dirty="0"/>
          </a:p>
          <a:p>
            <a:pPr algn="just">
              <a:defRPr/>
            </a:pP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завершившим обучение по имеющим государственную аккредитацию образовательным программам основного общего образования, имеющим итоговые отметки не ниже “удовлетворительно” по всем учебным предметам учебного плана</a:t>
            </a:r>
            <a:r>
              <a:rPr lang="ru-MO" sz="1600" b="1" i="1">
                <a:solidFill>
                  <a:schemeClr val="accent1">
                    <a:lumMod val="75000"/>
                  </a:schemeClr>
                </a:solidFill>
              </a:rPr>
              <a:t>, изучавшим</a:t>
            </a:r>
            <a:r>
              <a:rPr lang="ru-MD" sz="1600" b="1" i="1">
                <a:solidFill>
                  <a:schemeClr val="accent1">
                    <a:lumMod val="75000"/>
                  </a:schemeClr>
                </a:solidFill>
              </a:rPr>
              <a:t>ся</a:t>
            </a:r>
            <a:r>
              <a:rPr lang="ru-MO" sz="1600" b="1" i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MO" sz="1600" b="1" i="1" dirty="0">
                <a:solidFill>
                  <a:schemeClr val="accent1">
                    <a:lumMod val="75000"/>
                  </a:schemeClr>
                </a:solidFill>
              </a:rPr>
              <a:t>на уровне основного общего образования;</a:t>
            </a:r>
            <a:endParaRPr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8918510" name="Рисунок 194891850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6231" y="1417014"/>
            <a:ext cx="1964316" cy="1736399"/>
          </a:xfrm>
          <a:prstGeom prst="rect">
            <a:avLst/>
          </a:prstGeom>
        </p:spPr>
      </p:pic>
      <p:sp>
        <p:nvSpPr>
          <p:cNvPr id="1946495983" name="TextBox 1946495982"/>
          <p:cNvSpPr txBox="1"/>
          <p:nvPr/>
        </p:nvSpPr>
        <p:spPr bwMode="auto">
          <a:xfrm>
            <a:off x="156413" y="3651248"/>
            <a:ext cx="183636" cy="3356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809852277" name="Прямоугольник 809852276"/>
          <p:cNvSpPr/>
          <p:nvPr/>
        </p:nvSpPr>
        <p:spPr bwMode="auto">
          <a:xfrm>
            <a:off x="673100" y="4481795"/>
            <a:ext cx="11244506" cy="959191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402820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857" y="4890029"/>
            <a:ext cx="444828" cy="412206"/>
          </a:xfrm>
          <a:prstGeom prst="rect">
            <a:avLst/>
          </a:prstGeom>
        </p:spPr>
      </p:pic>
      <p:sp>
        <p:nvSpPr>
          <p:cNvPr id="470242260" name="TextBox 470242259"/>
          <p:cNvSpPr txBox="1"/>
          <p:nvPr/>
        </p:nvSpPr>
        <p:spPr bwMode="auto">
          <a:xfrm>
            <a:off x="633585" y="4481795"/>
            <a:ext cx="11412185" cy="847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успешно прошедшим ГИА-9 в форме ОГЭ или ГВЭ (получившим отметку не ниже удовлетворительной </a:t>
            </a:r>
          </a:p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(3 балла) по четырем учебным предметам: по двум обязательным учебным предметам (русский язык и математика) и двум учебным предметам по выбору участника ГИА-9);</a:t>
            </a:r>
            <a:endParaRPr sz="1600" b="1" i="1" dirty="0">
              <a:solidFill>
                <a:srgbClr val="002060"/>
              </a:solidFill>
            </a:endParaRPr>
          </a:p>
        </p:txBody>
      </p:sp>
      <p:sp>
        <p:nvSpPr>
          <p:cNvPr id="1132127279" name="Прямоугольник 1132127278"/>
          <p:cNvSpPr/>
          <p:nvPr/>
        </p:nvSpPr>
        <p:spPr bwMode="auto">
          <a:xfrm>
            <a:off x="653910" y="5627692"/>
            <a:ext cx="11263696" cy="1029640"/>
          </a:xfrm>
          <a:prstGeom prst="rect">
            <a:avLst/>
          </a:prstGeom>
          <a:solidFill>
            <a:schemeClr val="tx1">
              <a:alpha val="99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1051902" name="TextBox 221051901"/>
          <p:cNvSpPr txBox="1"/>
          <p:nvPr/>
        </p:nvSpPr>
        <p:spPr bwMode="auto">
          <a:xfrm>
            <a:off x="627576" y="5627692"/>
            <a:ext cx="11244507" cy="847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участникам ГИА-9 с ограниченными возможностями здоровья, детям-инвалидам и инвалидам </a:t>
            </a:r>
            <a:r>
              <a:rPr lang="ru-RU" sz="1600" b="1" i="1" dirty="0">
                <a:solidFill>
                  <a:srgbClr val="002060"/>
                </a:solidFill>
              </a:rPr>
              <a:t>- в случае успешного прохождения ГИА-9 по двум обязательным учебным предметам (русский язык и математика) в форме ОГЭ или ГВЭ  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(получившим отметку не ниже 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удовлетворительной </a:t>
            </a:r>
            <a:r>
              <a:rPr lang="ru-RU" sz="1600" b="1" i="1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- </a:t>
            </a:r>
            <a:r>
              <a:rPr lang="ru-RU" sz="1600" b="1" i="1" u="none" strike="noStrike" cap="none" spc="0" dirty="0">
                <a:solidFill>
                  <a:srgbClr val="002060"/>
                </a:solidFill>
                <a:latin typeface="Century Gothic"/>
                <a:ea typeface="Arial"/>
                <a:cs typeface="Arial"/>
              </a:rPr>
              <a:t>3 балла) </a:t>
            </a:r>
            <a:endParaRPr sz="1600" b="1" i="1" dirty="0">
              <a:solidFill>
                <a:srgbClr val="002060"/>
              </a:solidFill>
            </a:endParaRPr>
          </a:p>
        </p:txBody>
      </p:sp>
      <p:pic>
        <p:nvPicPr>
          <p:cNvPr id="1543159948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7635" y="5900426"/>
            <a:ext cx="444828" cy="4122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3F927D-179C-4FD2-9DD6-853CD33F6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075442" y="0"/>
            <a:ext cx="2115495" cy="9744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4774F-E482-4CEE-865A-34401C5D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3730060"/>
            <a:ext cx="11244506" cy="57610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43C113-C187-4873-B29D-DE74B585304B}"/>
              </a:ext>
            </a:extLst>
          </p:cNvPr>
          <p:cNvSpPr/>
          <p:nvPr/>
        </p:nvSpPr>
        <p:spPr>
          <a:xfrm rot="10800000" flipV="1">
            <a:off x="653910" y="3844498"/>
            <a:ext cx="10389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1600" b="1" i="1" dirty="0">
                <a:solidFill>
                  <a:srgbClr val="052F61">
                    <a:lumMod val="75000"/>
                  </a:srgbClr>
                </a:solidFill>
              </a:rPr>
              <a:t>имеющим </a:t>
            </a:r>
            <a:r>
              <a:rPr lang="ru-MO" sz="1600" b="1" i="1" dirty="0">
                <a:solidFill>
                  <a:srgbClr val="052F61">
                    <a:lumMod val="75000"/>
                  </a:srgbClr>
                </a:solidFill>
              </a:rPr>
              <a:t>резу</a:t>
            </a:r>
            <a:r>
              <a:rPr lang="ru-MD" sz="1600" b="1" i="1" dirty="0">
                <a:solidFill>
                  <a:srgbClr val="052F61">
                    <a:lumMod val="75000"/>
                  </a:srgbClr>
                </a:solidFill>
              </a:rPr>
              <a:t>ль</a:t>
            </a:r>
            <a:r>
              <a:rPr lang="ru-MO" sz="1600" b="1" i="1" dirty="0">
                <a:solidFill>
                  <a:srgbClr val="052F61">
                    <a:lumMod val="75000"/>
                  </a:srgbClr>
                </a:solidFill>
              </a:rPr>
              <a:t>тат “зачет” за итоговое собеседование по русскому языку</a:t>
            </a:r>
            <a:r>
              <a:rPr lang="ru-MD" sz="1600" b="1" i="1" dirty="0">
                <a:solidFill>
                  <a:srgbClr val="052F61">
                    <a:lumMod val="75000"/>
                  </a:srgbClr>
                </a:solidFill>
              </a:rPr>
              <a:t>;</a:t>
            </a:r>
            <a:endParaRPr lang="ru-RU" dirty="0"/>
          </a:p>
        </p:txBody>
      </p:sp>
      <p:pic>
        <p:nvPicPr>
          <p:cNvPr id="23" name="Рисунок 13">
            <a:extLst>
              <a:ext uri="{FF2B5EF4-FFF2-40B4-BE49-F238E27FC236}">
                <a16:creationId xmlns:a16="http://schemas.microsoft.com/office/drawing/2014/main" id="{D80FFC09-FBF0-4B37-83BE-EFA978091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2748" y="3693648"/>
            <a:ext cx="444828" cy="435437"/>
          </a:xfrm>
          <a:prstGeom prst="rect">
            <a:avLst/>
          </a:prstGeom>
        </p:spPr>
      </p:pic>
      <p:pic>
        <p:nvPicPr>
          <p:cNvPr id="25" name="Рисунок 13">
            <a:extLst>
              <a:ext uri="{FF2B5EF4-FFF2-40B4-BE49-F238E27FC236}">
                <a16:creationId xmlns:a16="http://schemas.microsoft.com/office/drawing/2014/main" id="{4A9BA3E5-6E6E-46C1-AD0C-B1A0AC145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25264" y="2757345"/>
            <a:ext cx="444828" cy="412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Сектор">
      <a:fillStyleLst>
        <a:solidFill>
          <a:schemeClr val="phClr"/>
        </a:solidFill>
        <a:gradFill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hueMod val="94000"/>
              <a:alpha val="60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193</TotalTime>
  <Words>880</Words>
  <Application>Microsoft Office PowerPoint</Application>
  <DocSecurity>0</DocSecurity>
  <PresentationFormat>Широкоэкранный</PresentationFormat>
  <Paragraphs>88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Century Gothic</vt:lpstr>
      <vt:lpstr>Times New Roman</vt:lpstr>
      <vt:lpstr>Wingdings</vt:lpstr>
      <vt:lpstr>Wingdings 3</vt:lpstr>
      <vt:lpstr>Сектор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акты</dc:title>
  <dc:subject/>
  <dc:creator>Роман Е. Шевченко</dc:creator>
  <cp:keywords/>
  <dc:description/>
  <cp:lastModifiedBy>Александр Воробьев</cp:lastModifiedBy>
  <cp:revision>123</cp:revision>
  <cp:lastPrinted>2024-09-23T06:36:41Z</cp:lastPrinted>
  <dcterms:created xsi:type="dcterms:W3CDTF">2023-04-04T13:37:55Z</dcterms:created>
  <dcterms:modified xsi:type="dcterms:W3CDTF">2024-09-23T14:49:17Z</dcterms:modified>
  <cp:category/>
  <dc:identifier/>
  <cp:contentStatus/>
  <dc:language/>
  <cp:version/>
</cp:coreProperties>
</file>